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7" r:id="rId2"/>
    <p:sldId id="263" r:id="rId3"/>
    <p:sldId id="264" r:id="rId4"/>
    <p:sldId id="266" r:id="rId5"/>
    <p:sldId id="267" r:id="rId6"/>
    <p:sldId id="268" r:id="rId7"/>
    <p:sldId id="270" r:id="rId8"/>
    <p:sldId id="271" r:id="rId9"/>
    <p:sldId id="272" r:id="rId10"/>
    <p:sldId id="273" r:id="rId11"/>
    <p:sldId id="265" r:id="rId12"/>
    <p:sldId id="259" r:id="rId13"/>
    <p:sldId id="277" r:id="rId14"/>
    <p:sldId id="278" r:id="rId15"/>
    <p:sldId id="289" r:id="rId16"/>
    <p:sldId id="291" r:id="rId17"/>
    <p:sldId id="292" r:id="rId18"/>
    <p:sldId id="293" r:id="rId19"/>
    <p:sldId id="279" r:id="rId20"/>
    <p:sldId id="280" r:id="rId21"/>
    <p:sldId id="260" r:id="rId22"/>
    <p:sldId id="276" r:id="rId23"/>
    <p:sldId id="281" r:id="rId24"/>
    <p:sldId id="282" r:id="rId25"/>
    <p:sldId id="283" r:id="rId26"/>
    <p:sldId id="284" r:id="rId27"/>
    <p:sldId id="285" r:id="rId28"/>
    <p:sldId id="286" r:id="rId29"/>
    <p:sldId id="294" r:id="rId30"/>
    <p:sldId id="261" r:id="rId31"/>
    <p:sldId id="295" r:id="rId32"/>
    <p:sldId id="326" r:id="rId33"/>
    <p:sldId id="328" r:id="rId34"/>
    <p:sldId id="323" r:id="rId35"/>
    <p:sldId id="348" r:id="rId36"/>
    <p:sldId id="340" r:id="rId37"/>
    <p:sldId id="342" r:id="rId38"/>
    <p:sldId id="339" r:id="rId39"/>
    <p:sldId id="329" r:id="rId40"/>
    <p:sldId id="330" r:id="rId41"/>
    <p:sldId id="331" r:id="rId42"/>
    <p:sldId id="332" r:id="rId43"/>
    <p:sldId id="334" r:id="rId44"/>
    <p:sldId id="335" r:id="rId45"/>
    <p:sldId id="333" r:id="rId46"/>
    <p:sldId id="336" r:id="rId47"/>
    <p:sldId id="337" r:id="rId48"/>
    <p:sldId id="338" r:id="rId49"/>
    <p:sldId id="343" r:id="rId50"/>
    <p:sldId id="344" r:id="rId51"/>
    <p:sldId id="346" r:id="rId52"/>
    <p:sldId id="347" r:id="rId5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y software?" id="{638570B5-695E-448F-80DC-C9BC41BAC327}">
          <p14:sldIdLst>
            <p14:sldId id="257"/>
            <p14:sldId id="263"/>
            <p14:sldId id="264"/>
            <p14:sldId id="266"/>
            <p14:sldId id="267"/>
            <p14:sldId id="268"/>
            <p14:sldId id="270"/>
            <p14:sldId id="271"/>
            <p14:sldId id="272"/>
            <p14:sldId id="273"/>
            <p14:sldId id="265"/>
          </p14:sldIdLst>
        </p14:section>
        <p14:section name="Why software engineering?" id="{2387BEF1-52CB-42C6-AD92-481A8842CD42}">
          <p14:sldIdLst>
            <p14:sldId id="259"/>
            <p14:sldId id="277"/>
            <p14:sldId id="278"/>
            <p14:sldId id="289"/>
            <p14:sldId id="291"/>
            <p14:sldId id="292"/>
            <p14:sldId id="293"/>
            <p14:sldId id="279"/>
            <p14:sldId id="280"/>
            <p14:sldId id="260"/>
            <p14:sldId id="276"/>
            <p14:sldId id="281"/>
            <p14:sldId id="282"/>
            <p14:sldId id="283"/>
            <p14:sldId id="284"/>
            <p14:sldId id="285"/>
            <p14:sldId id="286"/>
            <p14:sldId id="294"/>
          </p14:sldIdLst>
        </p14:section>
        <p14:section name="Goal" id="{ABD8C74D-20AF-40AA-AF0C-DD79730D6933}">
          <p14:sldIdLst>
            <p14:sldId id="261"/>
            <p14:sldId id="295"/>
            <p14:sldId id="326"/>
            <p14:sldId id="328"/>
            <p14:sldId id="323"/>
            <p14:sldId id="348"/>
            <p14:sldId id="340"/>
            <p14:sldId id="342"/>
          </p14:sldIdLst>
        </p14:section>
        <p14:section name="Tools" id="{203B0FF0-A880-48F1-B10D-B48F92133222}">
          <p14:sldIdLst>
            <p14:sldId id="339"/>
            <p14:sldId id="329"/>
            <p14:sldId id="330"/>
            <p14:sldId id="331"/>
            <p14:sldId id="332"/>
            <p14:sldId id="334"/>
            <p14:sldId id="335"/>
            <p14:sldId id="333"/>
            <p14:sldId id="336"/>
            <p14:sldId id="337"/>
            <p14:sldId id="338"/>
          </p14:sldIdLst>
        </p14:section>
        <p14:section name="Method" id="{5538780C-B671-43DB-9D60-336FDEAC0A21}">
          <p14:sldIdLst>
            <p14:sldId id="343"/>
            <p14:sldId id="344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55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1BF99154-79E4-4398-89A1-1B20F2D60D03}"/>
    <pc:docChg chg="custSel modSld">
      <pc:chgData name="Solal Pirelli" userId="584f3c02d4d36311" providerId="LiveId" clId="{1BF99154-79E4-4398-89A1-1B20F2D60D03}" dt="2022-09-16T16:15:37.482" v="19" actId="478"/>
      <pc:docMkLst>
        <pc:docMk/>
      </pc:docMkLst>
      <pc:sldChg chg="modSp mod">
        <pc:chgData name="Solal Pirelli" userId="584f3c02d4d36311" providerId="LiveId" clId="{1BF99154-79E4-4398-89A1-1B20F2D60D03}" dt="2022-09-16T16:15:30.628" v="18" actId="20577"/>
        <pc:sldMkLst>
          <pc:docMk/>
          <pc:sldMk cId="1683704575" sldId="261"/>
        </pc:sldMkLst>
        <pc:spChg chg="mod">
          <ac:chgData name="Solal Pirelli" userId="584f3c02d4d36311" providerId="LiveId" clId="{1BF99154-79E4-4398-89A1-1B20F2D60D03}" dt="2022-09-16T16:15:30.628" v="18" actId="20577"/>
          <ac:spMkLst>
            <pc:docMk/>
            <pc:sldMk cId="1683704575" sldId="261"/>
            <ac:spMk id="2" creationId="{AEDC121C-B382-40C1-ACFF-F120307B00B4}"/>
          </ac:spMkLst>
        </pc:spChg>
      </pc:sldChg>
      <pc:sldChg chg="delSp mod">
        <pc:chgData name="Solal Pirelli" userId="584f3c02d4d36311" providerId="LiveId" clId="{1BF99154-79E4-4398-89A1-1B20F2D60D03}" dt="2022-09-16T16:15:37.482" v="19" actId="478"/>
        <pc:sldMkLst>
          <pc:docMk/>
          <pc:sldMk cId="3759934718" sldId="295"/>
        </pc:sldMkLst>
        <pc:spChg chg="del">
          <ac:chgData name="Solal Pirelli" userId="584f3c02d4d36311" providerId="LiveId" clId="{1BF99154-79E4-4398-89A1-1B20F2D60D03}" dt="2022-09-16T16:15:37.482" v="19" actId="478"/>
          <ac:spMkLst>
            <pc:docMk/>
            <pc:sldMk cId="3759934718" sldId="295"/>
            <ac:spMk id="3" creationId="{25131404-2CC4-4B76-A658-6129914636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16/09/2022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492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46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877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svg"/><Relationship Id="rId7" Type="http://schemas.openxmlformats.org/officeDocument/2006/relationships/image" Target="../media/image4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svg"/><Relationship Id="rId7" Type="http://schemas.openxmlformats.org/officeDocument/2006/relationships/image" Target="../media/image4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svg"/><Relationship Id="rId7" Type="http://schemas.openxmlformats.org/officeDocument/2006/relationships/image" Target="../media/image3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39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39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39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76.svg"/><Relationship Id="rId5" Type="http://schemas.openxmlformats.org/officeDocument/2006/relationships/image" Target="../media/image37.svg"/><Relationship Id="rId10" Type="http://schemas.openxmlformats.org/officeDocument/2006/relationships/image" Target="../media/image75.png"/><Relationship Id="rId4" Type="http://schemas.openxmlformats.org/officeDocument/2006/relationships/image" Target="../media/image36.png"/><Relationship Id="rId9" Type="http://schemas.openxmlformats.org/officeDocument/2006/relationships/image" Target="../media/image7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0ACE-9E12-4C14-9007-FC880640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software?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9265B-BA07-42D7-9FA4-1A27A732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840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E9B33-A549-479F-B7E2-D0B29852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9BA0-0D97-4AC9-B6D2-B93C3E028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https://www.nature.com/articles/s41586-021-03506-2</a:t>
            </a:r>
            <a:endParaRPr lang="en-CH" dirty="0"/>
          </a:p>
        </p:txBody>
      </p:sp>
      <p:pic>
        <p:nvPicPr>
          <p:cNvPr id="5" name="Picture 4" descr="A screenshot of a Nature article titled &quot;High-performance brain-to-text communication via handwriting&quot;">
            <a:extLst>
              <a:ext uri="{FF2B5EF4-FFF2-40B4-BE49-F238E27FC236}">
                <a16:creationId xmlns:a16="http://schemas.microsoft.com/office/drawing/2014/main" id="{4D7DCCB2-E91C-4E75-826E-0EFC0898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6" y="50334"/>
            <a:ext cx="7653867" cy="61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ADF97-EFE0-4216-A993-3C096B4F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F8AE2-505F-462F-A6CC-9730C33F1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https://www.swissinfo.ch/eng/crunching-the-numbers_why-switzerland-struggles-to-keep-track-of-coronavirus-cases/45628604</a:t>
            </a:r>
            <a:endParaRPr lang="en-CH" dirty="0"/>
          </a:p>
        </p:txBody>
      </p:sp>
      <p:pic>
        <p:nvPicPr>
          <p:cNvPr id="5" name="Picture 4" descr="A news article from SwissInfo.ch titled &quot;Why Switzerland struggles to keep track of coronavirus cases&quot;">
            <a:extLst>
              <a:ext uri="{FF2B5EF4-FFF2-40B4-BE49-F238E27FC236}">
                <a16:creationId xmlns:a16="http://schemas.microsoft.com/office/drawing/2014/main" id="{93A1F414-4454-40F2-9DBE-57A507E9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37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70288-8015-449C-B2F7-FD3C8619D083}"/>
              </a:ext>
            </a:extLst>
          </p:cNvPr>
          <p:cNvSpPr txBox="1"/>
          <p:nvPr/>
        </p:nvSpPr>
        <p:spPr>
          <a:xfrm>
            <a:off x="756717" y="3620783"/>
            <a:ext cx="1120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“[…] a byproduct of outdated methods.</a:t>
            </a:r>
            <a:br>
              <a:rPr lang="en-US" sz="4000" dirty="0"/>
            </a:br>
            <a:r>
              <a:rPr lang="en-US" sz="4000" dirty="0"/>
              <a:t>  Cantons flag new cases on forms that</a:t>
            </a:r>
            <a:br>
              <a:rPr lang="en-US" sz="4000" dirty="0"/>
            </a:br>
            <a:r>
              <a:rPr lang="en-US" sz="4000" dirty="0"/>
              <a:t>  they fill out and fax to the central government […]”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16149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6026-8159-4D5F-BAD5-619A3B04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software </a:t>
            </a:r>
            <a:r>
              <a:rPr lang="en-US" u="sng" dirty="0"/>
              <a:t>engineering</a:t>
            </a:r>
            <a:r>
              <a:rPr lang="en-US" dirty="0"/>
              <a:t>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35723-19E8-42D0-B7BC-EC0C78C1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353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AE342-5701-42F9-A1F4-241D07C1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1C635-2C5D-44CD-B00D-0CB3DB809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https://www.theguardian.com/technology/2021/aug/16/teslas-autopilot-us-investigation-crashes-emergency-vehicles</a:t>
            </a:r>
            <a:endParaRPr lang="en-CH" dirty="0"/>
          </a:p>
        </p:txBody>
      </p:sp>
      <p:pic>
        <p:nvPicPr>
          <p:cNvPr id="5" name="Picture 4" descr="A newspaper article titled &quot;Tesla's Autopilot faces US investigation after crashes with emergency vehicles&quot;">
            <a:extLst>
              <a:ext uri="{FF2B5EF4-FFF2-40B4-BE49-F238E27FC236}">
                <a16:creationId xmlns:a16="http://schemas.microsoft.com/office/drawing/2014/main" id="{DFC9C4D8-42ED-464B-8F66-3BD65C9A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91" y="136525"/>
            <a:ext cx="6940618" cy="602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8AF4A-6AC2-4183-8B3C-4FD1EE3A4DBF}"/>
              </a:ext>
            </a:extLst>
          </p:cNvPr>
          <p:cNvSpPr txBox="1"/>
          <p:nvPr/>
        </p:nvSpPr>
        <p:spPr>
          <a:xfrm>
            <a:off x="1122027" y="3546521"/>
            <a:ext cx="99479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“[…] collisions with parked emergency vehicles.”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102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D8C5-1C11-4E16-B745-FC51FF3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EEB05-201D-486F-9C42-9987B42488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https://www.businessinsider.com/nasa-investigating-potentially-catastrophic-boeing-spaceship-error-2020-2</a:t>
            </a:r>
            <a:endParaRPr lang="en-CH" dirty="0"/>
          </a:p>
        </p:txBody>
      </p:sp>
      <p:pic>
        <p:nvPicPr>
          <p:cNvPr id="5" name="Picture 4" descr="An Insider article titled &quot;NASA is investigating a potentially 'catastrophic' software error in Boeing's spaceship, citing concerns about 'systemic issues' at the company&quot;">
            <a:extLst>
              <a:ext uri="{FF2B5EF4-FFF2-40B4-BE49-F238E27FC236}">
                <a16:creationId xmlns:a16="http://schemas.microsoft.com/office/drawing/2014/main" id="{8FF18976-EDFD-41B7-870C-78B1A75A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4" y="136525"/>
            <a:ext cx="11512492" cy="6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99B77-C3A5-46F0-A54A-3549B0BC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4315D-050C-4C09-9172-36ED06FA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Katherine Johnson. Credit: NASA</a:t>
            </a:r>
            <a:endParaRPr lang="en-CH" dirty="0"/>
          </a:p>
        </p:txBody>
      </p:sp>
      <p:pic>
        <p:nvPicPr>
          <p:cNvPr id="1026" name="Picture 2" descr="Katherine Johnson is photographed working at her desk at NASA Langley Research Centre in 1962">
            <a:extLst>
              <a:ext uri="{FF2B5EF4-FFF2-40B4-BE49-F238E27FC236}">
                <a16:creationId xmlns:a16="http://schemas.microsoft.com/office/drawing/2014/main" id="{A58A5B0E-FD73-4EDD-9B96-649E5FF9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33425"/>
            <a:ext cx="66675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2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5AB52-FCF8-4A27-9C5B-EEA4AC51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81C50-D00F-467F-95EE-B4F86AEC5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John H. Glenn Jr. Credit: NASA</a:t>
            </a:r>
            <a:endParaRPr lang="en-CH" dirty="0"/>
          </a:p>
        </p:txBody>
      </p:sp>
      <p:pic>
        <p:nvPicPr>
          <p:cNvPr id="2050" name="Picture 2" descr="Astronaut John Glenn in front of the Friendship 7 aircraft, which took him to orbit the Earth">
            <a:extLst>
              <a:ext uri="{FF2B5EF4-FFF2-40B4-BE49-F238E27FC236}">
                <a16:creationId xmlns:a16="http://schemas.microsoft.com/office/drawing/2014/main" id="{105BB944-1338-4D3E-99F2-50E0A702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592" y="843093"/>
            <a:ext cx="4066816" cy="51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3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0EDA0-094B-42DF-90B8-2B8DCD40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160B-5E89-4A58-BDAA-158EFA441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Katherine Johnson. Credit: NASA</a:t>
            </a:r>
            <a:endParaRPr lang="en-CH" dirty="0"/>
          </a:p>
        </p:txBody>
      </p:sp>
      <p:pic>
        <p:nvPicPr>
          <p:cNvPr id="3074" name="Picture 2" descr="Katherine Johnson at Work at NASA Langley, reviewing the output of a mechanical computer">
            <a:extLst>
              <a:ext uri="{FF2B5EF4-FFF2-40B4-BE49-F238E27FC236}">
                <a16:creationId xmlns:a16="http://schemas.microsoft.com/office/drawing/2014/main" id="{01A8C7E2-10EB-41C9-9BDC-8468CB85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94" y="746620"/>
            <a:ext cx="7153012" cy="536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C6E22-59B2-419D-B451-ACC28444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2C19-3AA2-4C21-AB7F-E7807A2B3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Credit: NASA</a:t>
            </a:r>
            <a:endParaRPr lang="en-CH" dirty="0"/>
          </a:p>
        </p:txBody>
      </p:sp>
      <p:pic>
        <p:nvPicPr>
          <p:cNvPr id="4098" name="Picture 2" descr="Katherine Johnson in front of the NASA Computational Research Facility named after her">
            <a:extLst>
              <a:ext uri="{FF2B5EF4-FFF2-40B4-BE49-F238E27FC236}">
                <a16:creationId xmlns:a16="http://schemas.microsoft.com/office/drawing/2014/main" id="{8EEED72C-B677-4ED0-83E8-C717BB2E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84" y="629955"/>
            <a:ext cx="7460231" cy="559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2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3793-A222-489E-A43A-2F2DCABF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EE6C-0951-46D5-A9C0-1BDBB69B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if speed &gt;= 100: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speed = 100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speed = speed + 1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9889-AA30-4AD8-B2BA-92E2EB4C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249A00-94EC-4188-A263-F953BB83ACE8}"/>
              </a:ext>
            </a:extLst>
          </p:cNvPr>
          <p:cNvGrpSpPr/>
          <p:nvPr/>
        </p:nvGrpSpPr>
        <p:grpSpPr>
          <a:xfrm>
            <a:off x="7113863" y="1271238"/>
            <a:ext cx="2958867" cy="2996661"/>
            <a:chOff x="7113863" y="1271238"/>
            <a:chExt cx="2958867" cy="29966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7397F-B0C2-4185-BD4D-CCB79E46769D}"/>
                </a:ext>
              </a:extLst>
            </p:cNvPr>
            <p:cNvSpPr/>
            <p:nvPr/>
          </p:nvSpPr>
          <p:spPr>
            <a:xfrm>
              <a:off x="7113863" y="3429000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42A337-9E12-4947-B6A8-08E0AEE5B8A8}"/>
                </a:ext>
              </a:extLst>
            </p:cNvPr>
            <p:cNvSpPr/>
            <p:nvPr/>
          </p:nvSpPr>
          <p:spPr>
            <a:xfrm>
              <a:off x="8173847" y="1271238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5BA5E-850A-44CF-8F2C-82615ED45D47}"/>
                </a:ext>
              </a:extLst>
            </p:cNvPr>
            <p:cNvSpPr/>
            <p:nvPr/>
          </p:nvSpPr>
          <p:spPr>
            <a:xfrm>
              <a:off x="9233831" y="3429000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851FF4-4090-4C5E-8148-61C4438E5754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7533313" y="1987283"/>
              <a:ext cx="763388" cy="14417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86A39-51BE-4D8F-A8B3-A52ADB5A2BF6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8889892" y="1987283"/>
              <a:ext cx="763389" cy="14417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9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F25AB-52FA-4CEE-8FE5-F6D0E776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DBD0C-3B8B-4BFC-B01E-4FF817FDF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https://www.census.gov/data-tools/demo/race/images/1810.jpg</a:t>
            </a:r>
            <a:endParaRPr lang="en-CH" dirty="0"/>
          </a:p>
        </p:txBody>
      </p:sp>
      <p:pic>
        <p:nvPicPr>
          <p:cNvPr id="1026" name="Picture 2" descr="A table from an old United States census with the number of men and women and their ages per house.">
            <a:extLst>
              <a:ext uri="{FF2B5EF4-FFF2-40B4-BE49-F238E27FC236}">
                <a16:creationId xmlns:a16="http://schemas.microsoft.com/office/drawing/2014/main" id="{32BBD5C1-8D97-43F2-8DA3-B5993083C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971675"/>
            <a:ext cx="77628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9FA92-7208-4378-93D9-A5F37F25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A13B-4569-47C7-B59F-0A9540C77201}"/>
              </a:ext>
            </a:extLst>
          </p:cNvPr>
          <p:cNvGrpSpPr/>
          <p:nvPr/>
        </p:nvGrpSpPr>
        <p:grpSpPr>
          <a:xfrm>
            <a:off x="2477016" y="541396"/>
            <a:ext cx="6390322" cy="6484097"/>
            <a:chOff x="2264667" y="558174"/>
            <a:chExt cx="6390322" cy="648409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3ACED6-B0E3-4350-9FCA-DF1DD13A854C}"/>
                </a:ext>
              </a:extLst>
            </p:cNvPr>
            <p:cNvSpPr/>
            <p:nvPr/>
          </p:nvSpPr>
          <p:spPr>
            <a:xfrm>
              <a:off x="3531763" y="2380375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F02B55-BEA4-4ED9-86DB-CE0801474D6B}"/>
                </a:ext>
              </a:extLst>
            </p:cNvPr>
            <p:cNvSpPr/>
            <p:nvPr/>
          </p:nvSpPr>
          <p:spPr>
            <a:xfrm>
              <a:off x="5464202" y="558174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BE0A0D-2536-474E-B86C-1BBD8920B5B2}"/>
                </a:ext>
              </a:extLst>
            </p:cNvPr>
            <p:cNvSpPr/>
            <p:nvPr/>
          </p:nvSpPr>
          <p:spPr>
            <a:xfrm>
              <a:off x="7396642" y="2380376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917CA5-5BE9-42B1-8130-4CBD3887E75A}"/>
                </a:ext>
              </a:extLst>
            </p:cNvPr>
            <p:cNvCxnSpPr>
              <a:cxnSpLocks/>
              <a:stCxn id="5" idx="3"/>
              <a:endCxn id="4" idx="0"/>
            </p:cNvCxnSpPr>
            <p:nvPr/>
          </p:nvCxnSpPr>
          <p:spPr>
            <a:xfrm flipH="1">
              <a:off x="3951213" y="1274219"/>
              <a:ext cx="1635843" cy="11061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40FF20-684D-47F0-A5B3-22828F292721}"/>
                </a:ext>
              </a:extLst>
            </p:cNvPr>
            <p:cNvCxnSpPr>
              <a:cxnSpLocks/>
              <a:stCxn id="5" idx="5"/>
              <a:endCxn id="6" idx="0"/>
            </p:cNvCxnSpPr>
            <p:nvPr/>
          </p:nvCxnSpPr>
          <p:spPr>
            <a:xfrm>
              <a:off x="6180247" y="1274219"/>
              <a:ext cx="1635845" cy="110615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893B89-3843-41F4-8113-70650BCD4911}"/>
                </a:ext>
              </a:extLst>
            </p:cNvPr>
            <p:cNvSpPr/>
            <p:nvPr/>
          </p:nvSpPr>
          <p:spPr>
            <a:xfrm>
              <a:off x="2692864" y="4711323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E54B52-8611-4802-B5AC-FD84C5F3A474}"/>
                </a:ext>
              </a:extLst>
            </p:cNvPr>
            <p:cNvSpPr/>
            <p:nvPr/>
          </p:nvSpPr>
          <p:spPr>
            <a:xfrm>
              <a:off x="4370662" y="4711323"/>
              <a:ext cx="838899" cy="838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3FA59B-6097-4E8A-B9CE-3DBF5C90DF90}"/>
                </a:ext>
              </a:extLst>
            </p:cNvPr>
            <p:cNvCxnSpPr>
              <a:cxnSpLocks/>
              <a:stCxn id="4" idx="3"/>
              <a:endCxn id="11" idx="0"/>
            </p:cNvCxnSpPr>
            <p:nvPr/>
          </p:nvCxnSpPr>
          <p:spPr>
            <a:xfrm flipH="1">
              <a:off x="3112314" y="3096420"/>
              <a:ext cx="542303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1585E4-1EEF-4ABE-936C-7DD5BEABBFE1}"/>
                </a:ext>
              </a:extLst>
            </p:cNvPr>
            <p:cNvCxnSpPr>
              <a:cxnSpLocks/>
              <a:stCxn id="4" idx="5"/>
              <a:endCxn id="14" idx="0"/>
            </p:cNvCxnSpPr>
            <p:nvPr/>
          </p:nvCxnSpPr>
          <p:spPr>
            <a:xfrm>
              <a:off x="4247808" y="3096420"/>
              <a:ext cx="542304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281C9D-10CD-4F45-8AA3-C7AC5827F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667" y="5427368"/>
              <a:ext cx="542303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7918BF-6A81-49B3-84ED-2674CF3FEB4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161" y="5427368"/>
              <a:ext cx="542304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315A51B-6857-4F3A-BAC5-B53920E0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0844" y="5427368"/>
              <a:ext cx="542303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567AF1-6F1B-4740-8227-061D431915D6}"/>
                </a:ext>
              </a:extLst>
            </p:cNvPr>
            <p:cNvCxnSpPr>
              <a:cxnSpLocks/>
            </p:cNvCxnSpPr>
            <p:nvPr/>
          </p:nvCxnSpPr>
          <p:spPr>
            <a:xfrm>
              <a:off x="5086338" y="5427368"/>
              <a:ext cx="542304" cy="1614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02CC3CC-232B-4423-BAF1-91C30FD10062}"/>
                </a:ext>
              </a:extLst>
            </p:cNvPr>
            <p:cNvCxnSpPr>
              <a:cxnSpLocks/>
              <a:stCxn id="6" idx="3"/>
              <a:endCxn id="25" idx="0"/>
            </p:cNvCxnSpPr>
            <p:nvPr/>
          </p:nvCxnSpPr>
          <p:spPr>
            <a:xfrm flipH="1">
              <a:off x="6980529" y="3096421"/>
              <a:ext cx="538967" cy="161490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9589B3B-38A4-4D13-A830-0828211634C3}"/>
                </a:ext>
              </a:extLst>
            </p:cNvPr>
            <p:cNvCxnSpPr>
              <a:cxnSpLocks/>
              <a:stCxn id="6" idx="5"/>
              <a:endCxn id="26" idx="0"/>
            </p:cNvCxnSpPr>
            <p:nvPr/>
          </p:nvCxnSpPr>
          <p:spPr>
            <a:xfrm>
              <a:off x="8112687" y="3096421"/>
              <a:ext cx="542302" cy="161490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050E2025-F525-4D34-B4F5-5EEA8E2BB09C}"/>
              </a:ext>
            </a:extLst>
          </p:cNvPr>
          <p:cNvSpPr/>
          <p:nvPr/>
        </p:nvSpPr>
        <p:spPr>
          <a:xfrm>
            <a:off x="6773428" y="4694545"/>
            <a:ext cx="838899" cy="83889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46928F-9B38-4F08-8128-3B262D629017}"/>
              </a:ext>
            </a:extLst>
          </p:cNvPr>
          <p:cNvSpPr/>
          <p:nvPr/>
        </p:nvSpPr>
        <p:spPr>
          <a:xfrm>
            <a:off x="8447888" y="4694545"/>
            <a:ext cx="838899" cy="83889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A6A672-3D1E-492B-B6A6-AEC30BF7C211}"/>
              </a:ext>
            </a:extLst>
          </p:cNvPr>
          <p:cNvCxnSpPr>
            <a:cxnSpLocks/>
          </p:cNvCxnSpPr>
          <p:nvPr/>
        </p:nvCxnSpPr>
        <p:spPr>
          <a:xfrm flipH="1">
            <a:off x="6338748" y="5410590"/>
            <a:ext cx="542303" cy="1614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FB5790-1EFE-4DEF-B3F9-12174748F119}"/>
              </a:ext>
            </a:extLst>
          </p:cNvPr>
          <p:cNvCxnSpPr>
            <a:cxnSpLocks/>
          </p:cNvCxnSpPr>
          <p:nvPr/>
        </p:nvCxnSpPr>
        <p:spPr>
          <a:xfrm>
            <a:off x="7474242" y="5410590"/>
            <a:ext cx="542304" cy="1614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FB551C-B876-455B-9FAD-713F3BD1696C}"/>
              </a:ext>
            </a:extLst>
          </p:cNvPr>
          <p:cNvCxnSpPr>
            <a:cxnSpLocks/>
          </p:cNvCxnSpPr>
          <p:nvPr/>
        </p:nvCxnSpPr>
        <p:spPr>
          <a:xfrm flipH="1">
            <a:off x="8016536" y="5410590"/>
            <a:ext cx="542303" cy="1614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05AA8E-FD2C-4C35-A04C-FFFC7AA0F0D4}"/>
              </a:ext>
            </a:extLst>
          </p:cNvPr>
          <p:cNvCxnSpPr>
            <a:cxnSpLocks/>
          </p:cNvCxnSpPr>
          <p:nvPr/>
        </p:nvCxnSpPr>
        <p:spPr>
          <a:xfrm>
            <a:off x="9152030" y="5410590"/>
            <a:ext cx="542304" cy="1614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F2BB151-E380-4DF3-8B4A-89370CC6601A}"/>
              </a:ext>
            </a:extLst>
          </p:cNvPr>
          <p:cNvSpPr/>
          <p:nvPr/>
        </p:nvSpPr>
        <p:spPr>
          <a:xfrm>
            <a:off x="1722539" y="5645791"/>
            <a:ext cx="8746922" cy="18959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010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192D-E9A2-484A-83D0-3C992765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of code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432B-5112-4B2E-A7C7-3500C412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11 	</a:t>
            </a:r>
            <a:r>
              <a:rPr lang="en-US" sz="3600" dirty="0">
                <a:latin typeface="Consolas" panose="020B0609020204030204" pitchFamily="49" charset="0"/>
              </a:rPr>
              <a:t>~150,000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Firefox 		</a:t>
            </a:r>
            <a:r>
              <a:rPr lang="en-US" sz="3600" dirty="0">
                <a:latin typeface="Consolas" panose="020B0609020204030204" pitchFamily="49" charset="0"/>
              </a:rPr>
              <a:t>~10,000,000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Windows 	</a:t>
            </a:r>
            <a:r>
              <a:rPr lang="en-US" sz="3600" dirty="0">
                <a:latin typeface="Consolas" panose="020B0609020204030204" pitchFamily="49" charset="0"/>
              </a:rPr>
              <a:t>~50,000,000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A449-0D45-4235-9F05-413442B1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21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800A7-4BC9-459A-8135-C36F48788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Estimates from publicly available data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0909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0183-507C-49FC-A6FF-4C84574A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CA3-0DE1-4A7D-9D2C-A2D215E4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D5ECF-9022-4287-A83F-83CA077F71F9}"/>
              </a:ext>
            </a:extLst>
          </p:cNvPr>
          <p:cNvSpPr txBox="1"/>
          <p:nvPr/>
        </p:nvSpPr>
        <p:spPr>
          <a:xfrm>
            <a:off x="956345" y="1701879"/>
            <a:ext cx="4278386" cy="332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Alice, 		9/10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Bob, 		6/10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Carol,		7/10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...</a:t>
            </a:r>
          </a:p>
        </p:txBody>
      </p:sp>
      <p:pic>
        <p:nvPicPr>
          <p:cNvPr id="8" name="Graphic 7" descr="Email with solid fill">
            <a:extLst>
              <a:ext uri="{FF2B5EF4-FFF2-40B4-BE49-F238E27FC236}">
                <a16:creationId xmlns:a16="http://schemas.microsoft.com/office/drawing/2014/main" id="{19129FFE-1B37-4590-8998-7461A779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7235" y="1690688"/>
            <a:ext cx="1620072" cy="16200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766AE79-0CB9-4826-BE3A-3B22332B41E3}"/>
              </a:ext>
            </a:extLst>
          </p:cNvPr>
          <p:cNvSpPr/>
          <p:nvPr/>
        </p:nvSpPr>
        <p:spPr>
          <a:xfrm>
            <a:off x="5516811" y="3266174"/>
            <a:ext cx="2880919" cy="427839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0131F-56EB-42E2-9D30-57905944215D}"/>
              </a:ext>
            </a:extLst>
          </p:cNvPr>
          <p:cNvSpPr txBox="1"/>
          <p:nvPr/>
        </p:nvSpPr>
        <p:spPr>
          <a:xfrm>
            <a:off x="8640610" y="2414352"/>
            <a:ext cx="2880919" cy="1964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/>
              <a:t>Dear Alice,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Your grade is 9/10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5044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CA3-0DE1-4A7D-9D2C-A2D215E4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D5ECF-9022-4287-A83F-83CA077F71F9}"/>
              </a:ext>
            </a:extLst>
          </p:cNvPr>
          <p:cNvSpPr txBox="1"/>
          <p:nvPr/>
        </p:nvSpPr>
        <p:spPr>
          <a:xfrm>
            <a:off x="956345" y="1701879"/>
            <a:ext cx="4278386" cy="332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Alice, 		9/10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Bob, 		6/10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Carol,		7/10</a:t>
            </a:r>
          </a:p>
          <a:p>
            <a:pPr algn="l">
              <a:lnSpc>
                <a:spcPct val="150000"/>
              </a:lnSpc>
            </a:pPr>
            <a:r>
              <a:rPr lang="ja-JP" alt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狄仁傑</a:t>
            </a:r>
            <a:r>
              <a:rPr lang="en-US" altLang="ja-JP" sz="3600" dirty="0">
                <a:latin typeface="Consolas" panose="020B0609020204030204" pitchFamily="49" charset="0"/>
              </a:rPr>
              <a:t>,		10/10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4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CA3-0DE1-4A7D-9D2C-A2D215E4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D5ECF-9022-4287-A83F-83CA077F71F9}"/>
              </a:ext>
            </a:extLst>
          </p:cNvPr>
          <p:cNvSpPr txBox="1"/>
          <p:nvPr/>
        </p:nvSpPr>
        <p:spPr>
          <a:xfrm>
            <a:off x="956345" y="1701879"/>
            <a:ext cx="4278386" cy="332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Alice, 		9/10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Bob, 		6/10</a:t>
            </a:r>
          </a:p>
          <a:p>
            <a:pPr algn="l"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</a:rPr>
              <a:t>Carol,		7/10</a:t>
            </a:r>
          </a:p>
          <a:p>
            <a:pPr algn="l">
              <a:lnSpc>
                <a:spcPct val="150000"/>
              </a:lnSpc>
            </a:pPr>
            <a:r>
              <a:rPr lang="en-US" altLang="ja-JP" sz="3600" dirty="0">
                <a:highlight>
                  <a:srgbClr val="FFFF00"/>
                </a:highlight>
                <a:latin typeface="Consolas" panose="020B0609020204030204" pitchFamily="49" charset="0"/>
              </a:rPr>
              <a:t>Bob, Jr,</a:t>
            </a:r>
            <a:r>
              <a:rPr lang="en-US" altLang="ja-JP" sz="3600" dirty="0">
                <a:latin typeface="Consolas" panose="020B0609020204030204" pitchFamily="49" charset="0"/>
              </a:rPr>
              <a:t>	8/10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1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CA3-0DE1-4A7D-9D2C-A2D215E4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  <p:pic>
        <p:nvPicPr>
          <p:cNvPr id="8" name="Graphic 7" descr="Email with solid fill">
            <a:extLst>
              <a:ext uri="{FF2B5EF4-FFF2-40B4-BE49-F238E27FC236}">
                <a16:creationId xmlns:a16="http://schemas.microsoft.com/office/drawing/2014/main" id="{19129FFE-1B37-4590-8998-7461A779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623" y="4173829"/>
            <a:ext cx="1620072" cy="16200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766AE79-0CB9-4826-BE3A-3B22332B41E3}"/>
              </a:ext>
            </a:extLst>
          </p:cNvPr>
          <p:cNvSpPr/>
          <p:nvPr/>
        </p:nvSpPr>
        <p:spPr>
          <a:xfrm>
            <a:off x="3534215" y="3215080"/>
            <a:ext cx="1336995" cy="427839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0131F-56EB-42E2-9D30-57905944215D}"/>
              </a:ext>
            </a:extLst>
          </p:cNvPr>
          <p:cNvSpPr txBox="1"/>
          <p:nvPr/>
        </p:nvSpPr>
        <p:spPr>
          <a:xfrm>
            <a:off x="838201" y="2446744"/>
            <a:ext cx="2416728" cy="1964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/>
              <a:t>Dear Alice,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Your grade is …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…</a:t>
            </a:r>
          </a:p>
        </p:txBody>
      </p:sp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CF4C96D3-8627-496F-90E9-FEC8AAD9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1274" y="4173829"/>
            <a:ext cx="1620072" cy="1620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ED1D8E-846A-4211-9BB6-3E70F7C076DE}"/>
              </a:ext>
            </a:extLst>
          </p:cNvPr>
          <p:cNvSpPr txBox="1"/>
          <p:nvPr/>
        </p:nvSpPr>
        <p:spPr>
          <a:xfrm>
            <a:off x="5152946" y="2446744"/>
            <a:ext cx="2416728" cy="1964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/>
              <a:t>Dear Bob,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Your grade is …</a:t>
            </a:r>
          </a:p>
          <a:p>
            <a:pPr algn="l">
              <a:lnSpc>
                <a:spcPct val="150000"/>
              </a:lnSpc>
            </a:pPr>
            <a:r>
              <a:rPr lang="en-US" sz="2800" dirty="0"/>
              <a:t>…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D16B15-7238-4152-B1A1-428A4A71F29C}"/>
              </a:ext>
            </a:extLst>
          </p:cNvPr>
          <p:cNvSpPr/>
          <p:nvPr/>
        </p:nvSpPr>
        <p:spPr>
          <a:xfrm>
            <a:off x="7825999" y="3215080"/>
            <a:ext cx="1336995" cy="427839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4" name="Graphic 13" descr="Wi-Fi with solid fill">
            <a:extLst>
              <a:ext uri="{FF2B5EF4-FFF2-40B4-BE49-F238E27FC236}">
                <a16:creationId xmlns:a16="http://schemas.microsoft.com/office/drawing/2014/main" id="{470CE8C2-72E6-4CDB-B4B3-8F88FE16B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3892" y="2604585"/>
            <a:ext cx="1596700" cy="1596700"/>
          </a:xfrm>
          <a:prstGeom prst="rect">
            <a:avLst/>
          </a:prstGeom>
        </p:spPr>
      </p:pic>
      <p:pic>
        <p:nvPicPr>
          <p:cNvPr id="5" name="Graphic 4" descr="No sign outline">
            <a:extLst>
              <a:ext uri="{FF2B5EF4-FFF2-40B4-BE49-F238E27FC236}">
                <a16:creationId xmlns:a16="http://schemas.microsoft.com/office/drawing/2014/main" id="{EFE32D66-C16D-4276-AF8D-000E53C40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5958" y="2476651"/>
            <a:ext cx="1852568" cy="1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5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CA3-0DE1-4A7D-9D2C-A2D215E4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0131F-56EB-42E2-9D30-57905944215D}"/>
              </a:ext>
            </a:extLst>
          </p:cNvPr>
          <p:cNvSpPr txBox="1"/>
          <p:nvPr/>
        </p:nvSpPr>
        <p:spPr>
          <a:xfrm>
            <a:off x="880145" y="2179266"/>
            <a:ext cx="2987179" cy="2499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/>
              <a:t>Dear Alice,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Your grade is …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D1D8E-846A-4211-9BB6-3E70F7C076DE}"/>
              </a:ext>
            </a:extLst>
          </p:cNvPr>
          <p:cNvSpPr txBox="1"/>
          <p:nvPr/>
        </p:nvSpPr>
        <p:spPr>
          <a:xfrm>
            <a:off x="4781548" y="2179266"/>
            <a:ext cx="3431273" cy="2499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 err="1">
                <a:highlight>
                  <a:srgbClr val="FFFF00"/>
                </a:highlight>
              </a:rPr>
              <a:t>Chère</a:t>
            </a:r>
            <a:r>
              <a:rPr lang="en-US" sz="3600" dirty="0"/>
              <a:t> Alice,</a:t>
            </a:r>
          </a:p>
          <a:p>
            <a:pPr algn="l">
              <a:lnSpc>
                <a:spcPct val="150000"/>
              </a:lnSpc>
            </a:pPr>
            <a:r>
              <a:rPr lang="en-US" sz="3600" dirty="0" err="1"/>
              <a:t>Votre</a:t>
            </a:r>
            <a:r>
              <a:rPr lang="en-US" sz="3600" dirty="0"/>
              <a:t> note </a:t>
            </a:r>
            <a:r>
              <a:rPr lang="en-US" sz="3600" dirty="0" err="1"/>
              <a:t>est</a:t>
            </a:r>
            <a:r>
              <a:rPr lang="en-US" sz="3600" dirty="0"/>
              <a:t> …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7F99A-4911-4419-B8F5-4E638495D36B}"/>
              </a:ext>
            </a:extLst>
          </p:cNvPr>
          <p:cNvSpPr txBox="1"/>
          <p:nvPr/>
        </p:nvSpPr>
        <p:spPr>
          <a:xfrm>
            <a:off x="9127045" y="2171712"/>
            <a:ext cx="1792448" cy="2499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/>
              <a:t>…</a:t>
            </a:r>
          </a:p>
          <a:p>
            <a:pPr algn="l">
              <a:lnSpc>
                <a:spcPct val="150000"/>
              </a:lnSpc>
            </a:pPr>
            <a:endParaRPr lang="en-US" sz="3600" dirty="0"/>
          </a:p>
          <a:p>
            <a:pPr algn="l">
              <a:lnSpc>
                <a:spcPct val="150000"/>
              </a:lnSpc>
            </a:pPr>
            <a:endParaRPr lang="en-US" sz="3600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EC282A5-9543-4BE9-82B3-425CE5D9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70" y="4260519"/>
            <a:ext cx="1586327" cy="83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007F483-5521-4F14-8007-4A06C6707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72" y="4143724"/>
            <a:ext cx="1601823" cy="10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3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63DD-1EC7-4182-BAD3-86B3D510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/>
          </a:p>
        </p:txBody>
      </p:sp>
      <p:pic>
        <p:nvPicPr>
          <p:cNvPr id="5" name="Graphic 4" descr="Speech outline">
            <a:extLst>
              <a:ext uri="{FF2B5EF4-FFF2-40B4-BE49-F238E27FC236}">
                <a16:creationId xmlns:a16="http://schemas.microsoft.com/office/drawing/2014/main" id="{36817887-F8E7-4FEE-927A-761E24E0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580623"/>
            <a:ext cx="2295089" cy="2295089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C15FDC79-DF17-4AC8-98B5-3A8CA1C84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7076" y="3208975"/>
            <a:ext cx="1639954" cy="1639954"/>
          </a:xfrm>
          <a:prstGeom prst="rect">
            <a:avLst/>
          </a:prstGeom>
        </p:spPr>
      </p:pic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21EA6E01-AC78-43FD-A8A9-586A0D7D5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4970" y="3208975"/>
            <a:ext cx="1639954" cy="1639954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472F64F5-E0B2-4B5C-97FF-B107D3B71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8305" y="2048297"/>
            <a:ext cx="1050477" cy="10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36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63DD-1EC7-4182-BAD3-86B3D510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/>
          </a:p>
        </p:txBody>
      </p:sp>
      <p:pic>
        <p:nvPicPr>
          <p:cNvPr id="5" name="Graphic 4" descr="Speech outline">
            <a:extLst>
              <a:ext uri="{FF2B5EF4-FFF2-40B4-BE49-F238E27FC236}">
                <a16:creationId xmlns:a16="http://schemas.microsoft.com/office/drawing/2014/main" id="{36817887-F8E7-4FEE-927A-761E24E0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580623"/>
            <a:ext cx="2295089" cy="2295089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C15FDC79-DF17-4AC8-98B5-3A8CA1C84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7076" y="3208975"/>
            <a:ext cx="1639954" cy="1639954"/>
          </a:xfrm>
          <a:prstGeom prst="rect">
            <a:avLst/>
          </a:prstGeom>
        </p:spPr>
      </p:pic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21EA6E01-AC78-43FD-A8A9-586A0D7D5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4970" y="3208975"/>
            <a:ext cx="1639954" cy="1639954"/>
          </a:xfrm>
          <a:prstGeom prst="rect">
            <a:avLst/>
          </a:prstGeom>
        </p:spPr>
      </p:pic>
      <p:pic>
        <p:nvPicPr>
          <p:cNvPr id="4" name="Graphic 3" descr="Continuous Improvement with solid fill">
            <a:extLst>
              <a:ext uri="{FF2B5EF4-FFF2-40B4-BE49-F238E27FC236}">
                <a16:creationId xmlns:a16="http://schemas.microsoft.com/office/drawing/2014/main" id="{561A0228-269B-4912-85F4-B3B62D2EC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4112" y="1872842"/>
            <a:ext cx="1398864" cy="13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8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432B-5112-4B2E-A7C7-3500C412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Windows 	</a:t>
            </a:r>
            <a:r>
              <a:rPr lang="en-US" sz="3600" dirty="0">
                <a:latin typeface="Consolas" panose="020B0609020204030204" pitchFamily="49" charset="0"/>
              </a:rPr>
              <a:t>~50,000,000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A449-0D45-4235-9F05-413442B1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29</a:t>
            </a:fld>
            <a:endParaRPr lang="en-C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06A96-05C7-4197-B751-DC160EFC7808}"/>
              </a:ext>
            </a:extLst>
          </p:cNvPr>
          <p:cNvGrpSpPr/>
          <p:nvPr/>
        </p:nvGrpSpPr>
        <p:grpSpPr>
          <a:xfrm>
            <a:off x="838200" y="1569021"/>
            <a:ext cx="3102878" cy="3279908"/>
            <a:chOff x="838200" y="1569021"/>
            <a:chExt cx="3102878" cy="3279908"/>
          </a:xfrm>
        </p:grpSpPr>
        <p:pic>
          <p:nvPicPr>
            <p:cNvPr id="11" name="Graphic 10" descr="Male profile with solid fill">
              <a:extLst>
                <a:ext uri="{FF2B5EF4-FFF2-40B4-BE49-F238E27FC236}">
                  <a16:creationId xmlns:a16="http://schemas.microsoft.com/office/drawing/2014/main" id="{24344357-58AF-452F-AEF5-26F13A02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69021"/>
              <a:ext cx="1639954" cy="1639954"/>
            </a:xfrm>
            <a:prstGeom prst="rect">
              <a:avLst/>
            </a:prstGeom>
          </p:spPr>
        </p:pic>
        <p:pic>
          <p:nvPicPr>
            <p:cNvPr id="19" name="Graphic 18" descr="Male profile with solid fill">
              <a:extLst>
                <a:ext uri="{FF2B5EF4-FFF2-40B4-BE49-F238E27FC236}">
                  <a16:creationId xmlns:a16="http://schemas.microsoft.com/office/drawing/2014/main" id="{F789F1FE-3EFE-448B-8918-40D999B4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1124" y="3208975"/>
              <a:ext cx="1639954" cy="1639954"/>
            </a:xfrm>
            <a:prstGeom prst="rect">
              <a:avLst/>
            </a:prstGeom>
          </p:spPr>
        </p:pic>
      </p:grpSp>
      <p:pic>
        <p:nvPicPr>
          <p:cNvPr id="24" name="Graphic 23" descr="Female Profile with solid fill">
            <a:extLst>
              <a:ext uri="{FF2B5EF4-FFF2-40B4-BE49-F238E27FC236}">
                <a16:creationId xmlns:a16="http://schemas.microsoft.com/office/drawing/2014/main" id="{F980C64F-9632-4F84-9786-ED85635B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8975"/>
            <a:ext cx="1639954" cy="163995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AD54592-9A7A-46DA-99A8-64DB2D318896}"/>
              </a:ext>
            </a:extLst>
          </p:cNvPr>
          <p:cNvGrpSpPr/>
          <p:nvPr/>
        </p:nvGrpSpPr>
        <p:grpSpPr>
          <a:xfrm>
            <a:off x="3764048" y="6284"/>
            <a:ext cx="7491650" cy="4842645"/>
            <a:chOff x="3764048" y="6284"/>
            <a:chExt cx="7491650" cy="4842645"/>
          </a:xfrm>
        </p:grpSpPr>
        <p:pic>
          <p:nvPicPr>
            <p:cNvPr id="12" name="Graphic 11" descr="Female Profile with solid fill">
              <a:extLst>
                <a:ext uri="{FF2B5EF4-FFF2-40B4-BE49-F238E27FC236}">
                  <a16:creationId xmlns:a16="http://schemas.microsoft.com/office/drawing/2014/main" id="{506E5BED-2ACD-4DFD-9352-5656EB4F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26972" y="1569021"/>
              <a:ext cx="1639954" cy="1639954"/>
            </a:xfrm>
            <a:prstGeom prst="rect">
              <a:avLst/>
            </a:prstGeom>
          </p:spPr>
        </p:pic>
        <p:pic>
          <p:nvPicPr>
            <p:cNvPr id="14" name="Graphic 13" descr="Female Profile with solid fill">
              <a:extLst>
                <a:ext uri="{FF2B5EF4-FFF2-40B4-BE49-F238E27FC236}">
                  <a16:creationId xmlns:a16="http://schemas.microsoft.com/office/drawing/2014/main" id="{65FE3ACF-36BE-4F38-979A-E65E6A5D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2820" y="1569021"/>
              <a:ext cx="1639954" cy="1639954"/>
            </a:xfrm>
            <a:prstGeom prst="rect">
              <a:avLst/>
            </a:prstGeom>
          </p:spPr>
        </p:pic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5E863943-AD2B-4D8D-9ED3-4CB5FF93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9896" y="1569021"/>
              <a:ext cx="1639954" cy="1639954"/>
            </a:xfrm>
            <a:prstGeom prst="rect">
              <a:avLst/>
            </a:prstGeom>
          </p:spPr>
        </p:pic>
        <p:pic>
          <p:nvPicPr>
            <p:cNvPr id="20" name="Graphic 19" descr="Female Profile with solid fill">
              <a:extLst>
                <a:ext uri="{FF2B5EF4-FFF2-40B4-BE49-F238E27FC236}">
                  <a16:creationId xmlns:a16="http://schemas.microsoft.com/office/drawing/2014/main" id="{073680EA-F0D2-4162-9E4B-73CE0C83A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9896" y="3208975"/>
              <a:ext cx="1639954" cy="1639954"/>
            </a:xfrm>
            <a:prstGeom prst="rect">
              <a:avLst/>
            </a:prstGeom>
          </p:spPr>
        </p:pic>
        <p:pic>
          <p:nvPicPr>
            <p:cNvPr id="22" name="Graphic 21" descr="Female Profile with solid fill">
              <a:extLst>
                <a:ext uri="{FF2B5EF4-FFF2-40B4-BE49-F238E27FC236}">
                  <a16:creationId xmlns:a16="http://schemas.microsoft.com/office/drawing/2014/main" id="{3B911DCA-9D43-428A-A255-0E4D545B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5744" y="3208975"/>
              <a:ext cx="1639954" cy="1639954"/>
            </a:xfrm>
            <a:prstGeom prst="rect">
              <a:avLst/>
            </a:prstGeom>
          </p:spPr>
        </p:pic>
        <p:pic>
          <p:nvPicPr>
            <p:cNvPr id="23" name="Graphic 22" descr="Male profile with solid fill">
              <a:extLst>
                <a:ext uri="{FF2B5EF4-FFF2-40B4-BE49-F238E27FC236}">
                  <a16:creationId xmlns:a16="http://schemas.microsoft.com/office/drawing/2014/main" id="{4067D911-F497-41EF-96CA-CAB84403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2820" y="3208975"/>
              <a:ext cx="1639954" cy="1639954"/>
            </a:xfrm>
            <a:prstGeom prst="rect">
              <a:avLst/>
            </a:prstGeom>
          </p:spPr>
        </p:pic>
        <p:pic>
          <p:nvPicPr>
            <p:cNvPr id="40" name="Graphic 39" descr="Female Profile with solid fill">
              <a:extLst>
                <a:ext uri="{FF2B5EF4-FFF2-40B4-BE49-F238E27FC236}">
                  <a16:creationId xmlns:a16="http://schemas.microsoft.com/office/drawing/2014/main" id="{2079784D-4E22-4370-98B9-98F80525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048" y="6284"/>
              <a:ext cx="1639954" cy="1639954"/>
            </a:xfrm>
            <a:prstGeom prst="rect">
              <a:avLst/>
            </a:prstGeom>
          </p:spPr>
        </p:pic>
        <p:pic>
          <p:nvPicPr>
            <p:cNvPr id="42" name="Graphic 41" descr="Female Profile with solid fill">
              <a:extLst>
                <a:ext uri="{FF2B5EF4-FFF2-40B4-BE49-F238E27FC236}">
                  <a16:creationId xmlns:a16="http://schemas.microsoft.com/office/drawing/2014/main" id="{2473F819-39C2-4740-B70A-F4ADC78E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9896" y="6284"/>
              <a:ext cx="1639954" cy="1639954"/>
            </a:xfrm>
            <a:prstGeom prst="rect">
              <a:avLst/>
            </a:prstGeom>
          </p:spPr>
        </p:pic>
        <p:pic>
          <p:nvPicPr>
            <p:cNvPr id="43" name="Graphic 42" descr="Male profile with solid fill">
              <a:extLst>
                <a:ext uri="{FF2B5EF4-FFF2-40B4-BE49-F238E27FC236}">
                  <a16:creationId xmlns:a16="http://schemas.microsoft.com/office/drawing/2014/main" id="{36ABA742-2E89-4101-88FF-F1D7DACA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6972" y="6284"/>
              <a:ext cx="1639954" cy="163995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42A8F94-47D4-44A5-9110-BA615FA5F044}"/>
              </a:ext>
            </a:extLst>
          </p:cNvPr>
          <p:cNvGrpSpPr/>
          <p:nvPr/>
        </p:nvGrpSpPr>
        <p:grpSpPr>
          <a:xfrm>
            <a:off x="838200" y="6284"/>
            <a:ext cx="6028726" cy="4842645"/>
            <a:chOff x="838200" y="6284"/>
            <a:chExt cx="6028726" cy="4842645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49BF97-E658-4467-A0CE-E6A165714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1124" y="1569021"/>
              <a:ext cx="1639954" cy="1639954"/>
            </a:xfrm>
            <a:prstGeom prst="rect">
              <a:avLst/>
            </a:prstGeom>
          </p:spPr>
        </p:pic>
        <p:pic>
          <p:nvPicPr>
            <p:cNvPr id="13" name="Graphic 12" descr="Male profile with solid fill">
              <a:extLst>
                <a:ext uri="{FF2B5EF4-FFF2-40B4-BE49-F238E27FC236}">
                  <a16:creationId xmlns:a16="http://schemas.microsoft.com/office/drawing/2014/main" id="{24D9F80E-3451-4180-8232-38939AB3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64048" y="1569021"/>
              <a:ext cx="1639954" cy="1639954"/>
            </a:xfrm>
            <a:prstGeom prst="rect">
              <a:avLst/>
            </a:prstGeom>
          </p:spPr>
        </p:pic>
        <p:pic>
          <p:nvPicPr>
            <p:cNvPr id="18" name="Graphic 17" descr="Female Profile with solid fill">
              <a:extLst>
                <a:ext uri="{FF2B5EF4-FFF2-40B4-BE49-F238E27FC236}">
                  <a16:creationId xmlns:a16="http://schemas.microsoft.com/office/drawing/2014/main" id="{74D74249-7155-4E92-A718-0C4CC2B55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048" y="3208975"/>
              <a:ext cx="1639954" cy="1639954"/>
            </a:xfrm>
            <a:prstGeom prst="rect">
              <a:avLst/>
            </a:prstGeom>
          </p:spPr>
        </p:pic>
        <p:pic>
          <p:nvPicPr>
            <p:cNvPr id="21" name="Graphic 20" descr="Male profile with solid fill">
              <a:extLst>
                <a:ext uri="{FF2B5EF4-FFF2-40B4-BE49-F238E27FC236}">
                  <a16:creationId xmlns:a16="http://schemas.microsoft.com/office/drawing/2014/main" id="{AB933536-A400-4141-9B25-0D6C568B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6972" y="3208975"/>
              <a:ext cx="1639954" cy="1639954"/>
            </a:xfrm>
            <a:prstGeom prst="rect">
              <a:avLst/>
            </a:prstGeom>
          </p:spPr>
        </p:pic>
        <p:pic>
          <p:nvPicPr>
            <p:cNvPr id="41" name="Graphic 40" descr="Male profile with solid fill">
              <a:extLst>
                <a:ext uri="{FF2B5EF4-FFF2-40B4-BE49-F238E27FC236}">
                  <a16:creationId xmlns:a16="http://schemas.microsoft.com/office/drawing/2014/main" id="{F8531666-D51E-414F-96BB-FD2FE377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1124" y="6284"/>
              <a:ext cx="1639954" cy="1639954"/>
            </a:xfrm>
            <a:prstGeom prst="rect">
              <a:avLst/>
            </a:prstGeom>
          </p:spPr>
        </p:pic>
        <p:pic>
          <p:nvPicPr>
            <p:cNvPr id="46" name="Graphic 45" descr="Female Profile with solid fill">
              <a:extLst>
                <a:ext uri="{FF2B5EF4-FFF2-40B4-BE49-F238E27FC236}">
                  <a16:creationId xmlns:a16="http://schemas.microsoft.com/office/drawing/2014/main" id="{D59063C2-C0B8-49F0-ADFC-B5802B25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200" y="6284"/>
              <a:ext cx="1639954" cy="163995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15202-6B3E-4734-B9A4-4A29E7D8F812}"/>
              </a:ext>
            </a:extLst>
          </p:cNvPr>
          <p:cNvGrpSpPr/>
          <p:nvPr/>
        </p:nvGrpSpPr>
        <p:grpSpPr>
          <a:xfrm>
            <a:off x="8152820" y="6284"/>
            <a:ext cx="4565802" cy="4842645"/>
            <a:chOff x="8152820" y="6284"/>
            <a:chExt cx="4565802" cy="4842645"/>
          </a:xfrm>
        </p:grpSpPr>
        <p:pic>
          <p:nvPicPr>
            <p:cNvPr id="16" name="Graphic 15" descr="Female Profile with solid fill">
              <a:extLst>
                <a:ext uri="{FF2B5EF4-FFF2-40B4-BE49-F238E27FC236}">
                  <a16:creationId xmlns:a16="http://schemas.microsoft.com/office/drawing/2014/main" id="{CFE85380-2204-471A-895E-F96628A87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78668" y="1569021"/>
              <a:ext cx="1639954" cy="1639954"/>
            </a:xfrm>
            <a:prstGeom prst="rect">
              <a:avLst/>
            </a:prstGeom>
          </p:spPr>
        </p:pic>
        <p:pic>
          <p:nvPicPr>
            <p:cNvPr id="17" name="Graphic 16" descr="Male profile with solid fill">
              <a:extLst>
                <a:ext uri="{FF2B5EF4-FFF2-40B4-BE49-F238E27FC236}">
                  <a16:creationId xmlns:a16="http://schemas.microsoft.com/office/drawing/2014/main" id="{3CBAEE6B-1E18-4CF7-9EA5-47845F8C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744" y="1569021"/>
              <a:ext cx="1639954" cy="1639954"/>
            </a:xfrm>
            <a:prstGeom prst="rect">
              <a:avLst/>
            </a:prstGeom>
          </p:spPr>
        </p:pic>
        <p:pic>
          <p:nvPicPr>
            <p:cNvPr id="25" name="Graphic 24" descr="Male profile with solid fill">
              <a:extLst>
                <a:ext uri="{FF2B5EF4-FFF2-40B4-BE49-F238E27FC236}">
                  <a16:creationId xmlns:a16="http://schemas.microsoft.com/office/drawing/2014/main" id="{C8D228C4-23DD-4B63-8E7C-714CA4001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78668" y="3208975"/>
              <a:ext cx="1639954" cy="1639954"/>
            </a:xfrm>
            <a:prstGeom prst="rect">
              <a:avLst/>
            </a:prstGeom>
          </p:spPr>
        </p:pic>
        <p:pic>
          <p:nvPicPr>
            <p:cNvPr id="44" name="Graphic 43" descr="Female Profile with solid fill">
              <a:extLst>
                <a:ext uri="{FF2B5EF4-FFF2-40B4-BE49-F238E27FC236}">
                  <a16:creationId xmlns:a16="http://schemas.microsoft.com/office/drawing/2014/main" id="{4C7CE8D2-9005-4A99-8A64-FFB9476B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5744" y="6284"/>
              <a:ext cx="1639954" cy="1639954"/>
            </a:xfrm>
            <a:prstGeom prst="rect">
              <a:avLst/>
            </a:prstGeom>
          </p:spPr>
        </p:pic>
        <p:pic>
          <p:nvPicPr>
            <p:cNvPr id="45" name="Graphic 44" descr="Male profile with solid fill">
              <a:extLst>
                <a:ext uri="{FF2B5EF4-FFF2-40B4-BE49-F238E27FC236}">
                  <a16:creationId xmlns:a16="http://schemas.microsoft.com/office/drawing/2014/main" id="{E2966819-8019-47F9-8C56-A3C073D1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2820" y="6284"/>
              <a:ext cx="1639954" cy="1639954"/>
            </a:xfrm>
            <a:prstGeom prst="rect">
              <a:avLst/>
            </a:prstGeom>
          </p:spPr>
        </p:pic>
        <p:pic>
          <p:nvPicPr>
            <p:cNvPr id="47" name="Graphic 46" descr="Male profile with solid fill">
              <a:extLst>
                <a:ext uri="{FF2B5EF4-FFF2-40B4-BE49-F238E27FC236}">
                  <a16:creationId xmlns:a16="http://schemas.microsoft.com/office/drawing/2014/main" id="{A085D537-0414-4D71-B27D-56432718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78668" y="6284"/>
              <a:ext cx="1639954" cy="1639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1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175D8-A90C-487E-A1BD-11C51C91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018B1-DFB1-4166-8ED0-C7214075B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IBM, “The Punched Card Tabulator”</a:t>
            </a:r>
            <a:endParaRPr lang="en-CH" dirty="0"/>
          </a:p>
        </p:txBody>
      </p:sp>
      <p:pic>
        <p:nvPicPr>
          <p:cNvPr id="2050" name="Picture 2" descr="A machine to tabulate the United States census">
            <a:extLst>
              <a:ext uri="{FF2B5EF4-FFF2-40B4-BE49-F238E27FC236}">
                <a16:creationId xmlns:a16="http://schemas.microsoft.com/office/drawing/2014/main" id="{7E2B0514-F6C3-404C-9D33-1C15588E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300"/>
            <a:ext cx="6858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47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121C-B382-40C1-ACFF-F120307B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course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058D7-A1FC-4CDD-AF40-35AD088F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3704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56167-9F52-4B82-BB52-E8759FC8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31</a:t>
            </a:fld>
            <a:endParaRPr lang="en-CH"/>
          </a:p>
        </p:txBody>
      </p:sp>
      <p:pic>
        <p:nvPicPr>
          <p:cNvPr id="9" name="Graphic 8" descr="Classroom with solid fill">
            <a:extLst>
              <a:ext uri="{FF2B5EF4-FFF2-40B4-BE49-F238E27FC236}">
                <a16:creationId xmlns:a16="http://schemas.microsoft.com/office/drawing/2014/main" id="{25295C13-499D-4B52-AFDB-FC124345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6467" y="2300378"/>
            <a:ext cx="2257244" cy="22572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0325F2-6400-43FE-9322-C3424084F481}"/>
              </a:ext>
            </a:extLst>
          </p:cNvPr>
          <p:cNvGrpSpPr/>
          <p:nvPr/>
        </p:nvGrpSpPr>
        <p:grpSpPr>
          <a:xfrm>
            <a:off x="8141725" y="1998129"/>
            <a:ext cx="2733808" cy="2861741"/>
            <a:chOff x="6976148" y="1355067"/>
            <a:chExt cx="2733808" cy="2861741"/>
          </a:xfrm>
        </p:grpSpPr>
        <p:pic>
          <p:nvPicPr>
            <p:cNvPr id="5" name="Graphic 4" descr="Programmer male with solid fill">
              <a:extLst>
                <a:ext uri="{FF2B5EF4-FFF2-40B4-BE49-F238E27FC236}">
                  <a16:creationId xmlns:a16="http://schemas.microsoft.com/office/drawing/2014/main" id="{A148CC05-ABB1-4011-9A29-74CFC7A8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76148" y="1355067"/>
              <a:ext cx="1276222" cy="1276222"/>
            </a:xfrm>
            <a:prstGeom prst="rect">
              <a:avLst/>
            </a:prstGeom>
          </p:spPr>
        </p:pic>
        <p:pic>
          <p:nvPicPr>
            <p:cNvPr id="7" name="Graphic 6" descr="Programmer female with solid fill">
              <a:extLst>
                <a:ext uri="{FF2B5EF4-FFF2-40B4-BE49-F238E27FC236}">
                  <a16:creationId xmlns:a16="http://schemas.microsoft.com/office/drawing/2014/main" id="{26802BEF-C7F6-4A35-87BC-E2D430D5F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33734" y="1355067"/>
              <a:ext cx="1276222" cy="1276222"/>
            </a:xfrm>
            <a:prstGeom prst="rect">
              <a:avLst/>
            </a:prstGeom>
          </p:spPr>
        </p:pic>
        <p:pic>
          <p:nvPicPr>
            <p:cNvPr id="10" name="Graphic 9" descr="Programmer male with solid fill">
              <a:extLst>
                <a:ext uri="{FF2B5EF4-FFF2-40B4-BE49-F238E27FC236}">
                  <a16:creationId xmlns:a16="http://schemas.microsoft.com/office/drawing/2014/main" id="{8D9D5BDD-CCB4-4FB3-92D7-215FD935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3734" y="2940586"/>
              <a:ext cx="1276222" cy="1276222"/>
            </a:xfrm>
            <a:prstGeom prst="rect">
              <a:avLst/>
            </a:prstGeom>
          </p:spPr>
        </p:pic>
        <p:pic>
          <p:nvPicPr>
            <p:cNvPr id="11" name="Graphic 10" descr="Programmer female with solid fill">
              <a:extLst>
                <a:ext uri="{FF2B5EF4-FFF2-40B4-BE49-F238E27FC236}">
                  <a16:creationId xmlns:a16="http://schemas.microsoft.com/office/drawing/2014/main" id="{A83B24E9-8BD2-4BE2-974E-78064EE0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6148" y="2940586"/>
              <a:ext cx="1276222" cy="1276222"/>
            </a:xfrm>
            <a:prstGeom prst="rect">
              <a:avLst/>
            </a:prstGeom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EFD3EC-555D-437E-B5B2-EFFE2ED843A7}"/>
              </a:ext>
            </a:extLst>
          </p:cNvPr>
          <p:cNvSpPr/>
          <p:nvPr/>
        </p:nvSpPr>
        <p:spPr>
          <a:xfrm>
            <a:off x="5081358" y="3013745"/>
            <a:ext cx="2029283" cy="83051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9934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10D1E-D0DC-45B3-BF9E-54341D01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32</a:t>
            </a:fld>
            <a:endParaRPr lang="en-CH" dirty="0"/>
          </a:p>
        </p:txBody>
      </p:sp>
      <p:pic>
        <p:nvPicPr>
          <p:cNvPr id="3" name="Content Placeholder 5" descr="Female Profile with solid fill">
            <a:extLst>
              <a:ext uri="{FF2B5EF4-FFF2-40B4-BE49-F238E27FC236}">
                <a16:creationId xmlns:a16="http://schemas.microsoft.com/office/drawing/2014/main" id="{66E04484-AB28-4A3D-A64B-7B1DE948B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8901" y="2578100"/>
            <a:ext cx="1701800" cy="1701800"/>
          </a:xfrm>
          <a:prstGeom prst="rect">
            <a:avLst/>
          </a:prstGeom>
        </p:spPr>
      </p:pic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32C9A6A4-6F52-4404-B6A7-4D8193EE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300" y="2578100"/>
            <a:ext cx="1701800" cy="17018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BE8ACD30-1282-4B4B-B141-2E5991B09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9950" y="2533650"/>
            <a:ext cx="1790700" cy="1790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0504096-846D-4698-8EC6-241D3F762367}"/>
              </a:ext>
            </a:extLst>
          </p:cNvPr>
          <p:cNvSpPr/>
          <p:nvPr/>
        </p:nvSpPr>
        <p:spPr>
          <a:xfrm>
            <a:off x="5724525" y="3181350"/>
            <a:ext cx="2324100" cy="4953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Graphic 10" descr="Speech outline">
            <a:extLst>
              <a:ext uri="{FF2B5EF4-FFF2-40B4-BE49-F238E27FC236}">
                <a16:creationId xmlns:a16="http://schemas.microsoft.com/office/drawing/2014/main" id="{93B69B9E-224A-4553-AE03-7E1E9368F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5250" y="981075"/>
            <a:ext cx="2324100" cy="232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758FEB-3373-4607-92F3-7AD37CB39E54}"/>
              </a:ext>
            </a:extLst>
          </p:cNvPr>
          <p:cNvSpPr txBox="1"/>
          <p:nvPr/>
        </p:nvSpPr>
        <p:spPr>
          <a:xfrm>
            <a:off x="8143881" y="1459478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95%</a:t>
            </a:r>
            <a:endParaRPr lang="en-CH" sz="6000" dirty="0"/>
          </a:p>
        </p:txBody>
      </p:sp>
    </p:spTree>
    <p:extLst>
      <p:ext uri="{BB962C8B-B14F-4D97-AF65-F5344CB8AC3E}">
        <p14:creationId xmlns:p14="http://schemas.microsoft.com/office/powerpoint/2010/main" val="26776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10D1E-D0DC-45B3-BF9E-54341D01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33</a:t>
            </a:fld>
            <a:endParaRPr lang="en-CH" dirty="0"/>
          </a:p>
        </p:txBody>
      </p:sp>
      <p:pic>
        <p:nvPicPr>
          <p:cNvPr id="3" name="Content Placeholder 5" descr="Female Profile with solid fill">
            <a:extLst>
              <a:ext uri="{FF2B5EF4-FFF2-40B4-BE49-F238E27FC236}">
                <a16:creationId xmlns:a16="http://schemas.microsoft.com/office/drawing/2014/main" id="{66E04484-AB28-4A3D-A64B-7B1DE948B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8901" y="2578100"/>
            <a:ext cx="1701800" cy="1701800"/>
          </a:xfrm>
          <a:prstGeom prst="rect">
            <a:avLst/>
          </a:prstGeom>
        </p:spPr>
      </p:pic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32C9A6A4-6F52-4404-B6A7-4D8193EE5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300" y="2578100"/>
            <a:ext cx="1701800" cy="170180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E0504096-846D-4698-8EC6-241D3F762367}"/>
              </a:ext>
            </a:extLst>
          </p:cNvPr>
          <p:cNvSpPr/>
          <p:nvPr/>
        </p:nvSpPr>
        <p:spPr>
          <a:xfrm>
            <a:off x="5724525" y="3181350"/>
            <a:ext cx="2324100" cy="49530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Graphic 7" descr="Box with solid fill">
            <a:extLst>
              <a:ext uri="{FF2B5EF4-FFF2-40B4-BE49-F238E27FC236}">
                <a16:creationId xmlns:a16="http://schemas.microsoft.com/office/drawing/2014/main" id="{53F4EF30-BBAA-4464-9FF6-18585A07E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3950" y="2660650"/>
            <a:ext cx="1536700" cy="1536700"/>
          </a:xfrm>
          <a:prstGeom prst="rect">
            <a:avLst/>
          </a:prstGeom>
        </p:spPr>
      </p:pic>
      <p:pic>
        <p:nvPicPr>
          <p:cNvPr id="13" name="Content Placeholder 5" descr="Female Profile with solid fill">
            <a:extLst>
              <a:ext uri="{FF2B5EF4-FFF2-40B4-BE49-F238E27FC236}">
                <a16:creationId xmlns:a16="http://schemas.microsoft.com/office/drawing/2014/main" id="{4808DFB4-B93D-4B9A-8EC6-A50A9427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6795" y="2765425"/>
            <a:ext cx="1701800" cy="1701800"/>
          </a:xfrm>
          <a:prstGeom prst="rect">
            <a:avLst/>
          </a:prstGeom>
        </p:spPr>
      </p:pic>
      <p:pic>
        <p:nvPicPr>
          <p:cNvPr id="15" name="Graphic 14" descr="Male profile with solid fill">
            <a:extLst>
              <a:ext uri="{FF2B5EF4-FFF2-40B4-BE49-F238E27FC236}">
                <a16:creationId xmlns:a16="http://schemas.microsoft.com/office/drawing/2014/main" id="{512262A2-AA05-4C2F-91E8-7479AE47D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1333" y="2765425"/>
            <a:ext cx="1701800" cy="1701800"/>
          </a:xfrm>
          <a:prstGeom prst="rect">
            <a:avLst/>
          </a:prstGeom>
        </p:spPr>
      </p:pic>
      <p:pic>
        <p:nvPicPr>
          <p:cNvPr id="17" name="Graphic 16" descr="Speech outline">
            <a:extLst>
              <a:ext uri="{FF2B5EF4-FFF2-40B4-BE49-F238E27FC236}">
                <a16:creationId xmlns:a16="http://schemas.microsoft.com/office/drawing/2014/main" id="{49BD73AB-92BC-4078-80AD-08E71CD6E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5250" y="981075"/>
            <a:ext cx="2324100" cy="232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148F6C-0C22-489F-A791-BAE005DA43DD}"/>
              </a:ext>
            </a:extLst>
          </p:cNvPr>
          <p:cNvSpPr txBox="1"/>
          <p:nvPr/>
        </p:nvSpPr>
        <p:spPr>
          <a:xfrm>
            <a:off x="8143881" y="1459478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  …</a:t>
            </a:r>
            <a:endParaRPr lang="en-CH" sz="6000" dirty="0"/>
          </a:p>
        </p:txBody>
      </p:sp>
    </p:spTree>
    <p:extLst>
      <p:ext uri="{BB962C8B-B14F-4D97-AF65-F5344CB8AC3E}">
        <p14:creationId xmlns:p14="http://schemas.microsoft.com/office/powerpoint/2010/main" val="723284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mall plane">
            <a:extLst>
              <a:ext uri="{FF2B5EF4-FFF2-40B4-BE49-F238E27FC236}">
                <a16:creationId xmlns:a16="http://schemas.microsoft.com/office/drawing/2014/main" id="{023714A0-6EE5-47B3-A950-B88B1AB3B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789C9-691D-45DC-8B42-B3A538A6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34</a:t>
            </a:fld>
            <a:endParaRPr lang="en-CH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DA9216E-B9F9-4639-A6A9-E02504A1429E}"/>
              </a:ext>
            </a:extLst>
          </p:cNvPr>
          <p:cNvSpPr/>
          <p:nvPr/>
        </p:nvSpPr>
        <p:spPr>
          <a:xfrm rot="1093318">
            <a:off x="6869397" y="544414"/>
            <a:ext cx="1884013" cy="2220892"/>
          </a:xfrm>
          <a:prstGeom prst="parallelogram">
            <a:avLst>
              <a:gd name="adj" fmla="val 49672"/>
            </a:avLst>
          </a:prstGeom>
          <a:solidFill>
            <a:srgbClr val="DD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149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A5642-E2D3-4CCB-BF12-E7FC004A6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Writing code</a:t>
            </a:r>
          </a:p>
          <a:p>
            <a:pPr algn="ctr"/>
            <a:r>
              <a:rPr lang="en-US" dirty="0"/>
              <a:t>≠</a:t>
            </a:r>
          </a:p>
          <a:p>
            <a:pPr algn="ctr"/>
            <a:r>
              <a:rPr lang="en-US" dirty="0"/>
              <a:t>Developing software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99241-4694-4754-8FCC-F3FE8681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3160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8C04A-122D-4441-93A4-DF9651D6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00D194-CDA5-4B62-B84E-225010606237}"/>
              </a:ext>
            </a:extLst>
          </p:cNvPr>
          <p:cNvGrpSpPr/>
          <p:nvPr/>
        </p:nvGrpSpPr>
        <p:grpSpPr>
          <a:xfrm>
            <a:off x="153254" y="2452400"/>
            <a:ext cx="3054293" cy="2392288"/>
            <a:chOff x="153254" y="2452400"/>
            <a:chExt cx="3054293" cy="2392288"/>
          </a:xfrm>
        </p:grpSpPr>
        <p:pic>
          <p:nvPicPr>
            <p:cNvPr id="13" name="Graphic 12" descr="Customer review with solid fill">
              <a:extLst>
                <a:ext uri="{FF2B5EF4-FFF2-40B4-BE49-F238E27FC236}">
                  <a16:creationId xmlns:a16="http://schemas.microsoft.com/office/drawing/2014/main" id="{5B28D303-0C3C-4AC0-9D9B-18ACC06C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8199" y="2452400"/>
              <a:ext cx="1684403" cy="16844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F72169-CA7D-4CEB-891F-FB2BB23BBFB2}"/>
                </a:ext>
              </a:extLst>
            </p:cNvPr>
            <p:cNvSpPr txBox="1"/>
            <p:nvPr/>
          </p:nvSpPr>
          <p:spPr>
            <a:xfrm>
              <a:off x="153254" y="4136802"/>
              <a:ext cx="30542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Requirements</a:t>
              </a:r>
              <a:endParaRPr lang="en-CH" sz="4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94DB55-853C-4774-8BE3-C2AC5925FE95}"/>
              </a:ext>
            </a:extLst>
          </p:cNvPr>
          <p:cNvGrpSpPr/>
          <p:nvPr/>
        </p:nvGrpSpPr>
        <p:grpSpPr>
          <a:xfrm>
            <a:off x="3468447" y="2452400"/>
            <a:ext cx="2123488" cy="2392288"/>
            <a:chOff x="3468447" y="2452400"/>
            <a:chExt cx="2123488" cy="2392288"/>
          </a:xfrm>
        </p:grpSpPr>
        <p:pic>
          <p:nvPicPr>
            <p:cNvPr id="23" name="Graphic 22" descr="Blueprint with solid fill">
              <a:extLst>
                <a:ext uri="{FF2B5EF4-FFF2-40B4-BE49-F238E27FC236}">
                  <a16:creationId xmlns:a16="http://schemas.microsoft.com/office/drawing/2014/main" id="{521344BB-E88D-48B5-81ED-5C2C7F51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7990" y="2452400"/>
              <a:ext cx="1684403" cy="16844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BDDAF2-7B13-41F4-A3B4-C3785F094139}"/>
                </a:ext>
              </a:extLst>
            </p:cNvPr>
            <p:cNvSpPr txBox="1"/>
            <p:nvPr/>
          </p:nvSpPr>
          <p:spPr>
            <a:xfrm>
              <a:off x="3468447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Design</a:t>
              </a:r>
              <a:endParaRPr lang="en-CH" sz="4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3015E2-11F9-4968-9C47-3AD8B9AA2978}"/>
              </a:ext>
            </a:extLst>
          </p:cNvPr>
          <p:cNvGrpSpPr/>
          <p:nvPr/>
        </p:nvGrpSpPr>
        <p:grpSpPr>
          <a:xfrm>
            <a:off x="6318238" y="2452400"/>
            <a:ext cx="2123488" cy="2392288"/>
            <a:chOff x="6318238" y="2452400"/>
            <a:chExt cx="2123488" cy="2392288"/>
          </a:xfrm>
        </p:grpSpPr>
        <p:pic>
          <p:nvPicPr>
            <p:cNvPr id="25" name="Graphic 24" descr="Programmer female with solid fill">
              <a:extLst>
                <a:ext uri="{FF2B5EF4-FFF2-40B4-BE49-F238E27FC236}">
                  <a16:creationId xmlns:a16="http://schemas.microsoft.com/office/drawing/2014/main" id="{E9053762-6166-4961-8E2B-79519C93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F81E14-BE0D-42BE-A2D7-11359D228AAA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Code</a:t>
              </a:r>
              <a:endParaRPr lang="en-CH" sz="4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CEC1EE-7497-4109-BF59-E697E39449FD}"/>
              </a:ext>
            </a:extLst>
          </p:cNvPr>
          <p:cNvGrpSpPr/>
          <p:nvPr/>
        </p:nvGrpSpPr>
        <p:grpSpPr>
          <a:xfrm>
            <a:off x="9168028" y="2452399"/>
            <a:ext cx="2123488" cy="2392289"/>
            <a:chOff x="9168028" y="2452399"/>
            <a:chExt cx="2123488" cy="2392289"/>
          </a:xfrm>
        </p:grpSpPr>
        <p:pic>
          <p:nvPicPr>
            <p:cNvPr id="7" name="Graphic 6" descr="Continuous Improvement with solid fill">
              <a:extLst>
                <a:ext uri="{FF2B5EF4-FFF2-40B4-BE49-F238E27FC236}">
                  <a16:creationId xmlns:a16="http://schemas.microsoft.com/office/drawing/2014/main" id="{234BC55B-9272-4EE1-96A0-66CFD4B39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87571" y="2452399"/>
              <a:ext cx="1684403" cy="168440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30EECB-259F-4915-ACC5-06DA26B76991}"/>
                </a:ext>
              </a:extLst>
            </p:cNvPr>
            <p:cNvSpPr txBox="1"/>
            <p:nvPr/>
          </p:nvSpPr>
          <p:spPr>
            <a:xfrm>
              <a:off x="916802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Evolution</a:t>
              </a:r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4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8C04A-122D-4441-93A4-DF9651D6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3015E2-11F9-4968-9C47-3AD8B9AA2978}"/>
              </a:ext>
            </a:extLst>
          </p:cNvPr>
          <p:cNvGrpSpPr/>
          <p:nvPr/>
        </p:nvGrpSpPr>
        <p:grpSpPr>
          <a:xfrm>
            <a:off x="6318238" y="2452400"/>
            <a:ext cx="2123488" cy="2392288"/>
            <a:chOff x="6318238" y="2452400"/>
            <a:chExt cx="2123488" cy="2392288"/>
          </a:xfrm>
        </p:grpSpPr>
        <p:pic>
          <p:nvPicPr>
            <p:cNvPr id="25" name="Graphic 24" descr="Programmer female with solid fill">
              <a:extLst>
                <a:ext uri="{FF2B5EF4-FFF2-40B4-BE49-F238E27FC236}">
                  <a16:creationId xmlns:a16="http://schemas.microsoft.com/office/drawing/2014/main" id="{E9053762-6166-4961-8E2B-79519C93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F81E14-BE0D-42BE-A2D7-11359D228AAA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Code</a:t>
              </a:r>
              <a:endParaRPr lang="en-CH" sz="4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2CEC7-546C-4F0D-8341-621CF28A65FE}"/>
              </a:ext>
            </a:extLst>
          </p:cNvPr>
          <p:cNvGrpSpPr/>
          <p:nvPr/>
        </p:nvGrpSpPr>
        <p:grpSpPr>
          <a:xfrm>
            <a:off x="2468065" y="865151"/>
            <a:ext cx="2123488" cy="2392288"/>
            <a:chOff x="6318238" y="2452400"/>
            <a:chExt cx="2123488" cy="2392288"/>
          </a:xfrm>
        </p:grpSpPr>
        <p:pic>
          <p:nvPicPr>
            <p:cNvPr id="16" name="Graphic 15" descr="Flowchart with solid fill">
              <a:extLst>
                <a:ext uri="{FF2B5EF4-FFF2-40B4-BE49-F238E27FC236}">
                  <a16:creationId xmlns:a16="http://schemas.microsoft.com/office/drawing/2014/main" id="{3630EB22-503A-43F4-B569-D0500D15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D0CD9-F724-48AA-B451-A1C8DFEDD64A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Ops</a:t>
              </a:r>
              <a:endParaRPr lang="en-CH" sz="4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E76E5C-03E8-4DAF-A9F9-497AF8B9C634}"/>
              </a:ext>
            </a:extLst>
          </p:cNvPr>
          <p:cNvGrpSpPr/>
          <p:nvPr/>
        </p:nvGrpSpPr>
        <p:grpSpPr>
          <a:xfrm>
            <a:off x="5454896" y="865151"/>
            <a:ext cx="2123488" cy="2392288"/>
            <a:chOff x="6318238" y="2452400"/>
            <a:chExt cx="2123488" cy="2392288"/>
          </a:xfrm>
        </p:grpSpPr>
        <p:pic>
          <p:nvPicPr>
            <p:cNvPr id="10" name="Graphic 9" descr="Gauge with solid fill">
              <a:extLst>
                <a:ext uri="{FF2B5EF4-FFF2-40B4-BE49-F238E27FC236}">
                  <a16:creationId xmlns:a16="http://schemas.microsoft.com/office/drawing/2014/main" id="{79D767FC-47BD-4D19-AFB4-0D36B3DCC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520F75-0D81-4FA6-9161-7CB7338E5E09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Perf.</a:t>
              </a:r>
              <a:endParaRPr lang="en-CH" sz="4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A9A026-E142-4143-A601-38416C070810}"/>
              </a:ext>
            </a:extLst>
          </p:cNvPr>
          <p:cNvGrpSpPr/>
          <p:nvPr/>
        </p:nvGrpSpPr>
        <p:grpSpPr>
          <a:xfrm>
            <a:off x="2466109" y="3800680"/>
            <a:ext cx="2123488" cy="2392288"/>
            <a:chOff x="6318238" y="2452400"/>
            <a:chExt cx="2123488" cy="2392288"/>
          </a:xfrm>
        </p:grpSpPr>
        <p:pic>
          <p:nvPicPr>
            <p:cNvPr id="13" name="Graphic 12" descr="Scientist male with solid fill">
              <a:extLst>
                <a:ext uri="{FF2B5EF4-FFF2-40B4-BE49-F238E27FC236}">
                  <a16:creationId xmlns:a16="http://schemas.microsoft.com/office/drawing/2014/main" id="{EA525395-C26D-436C-A1F1-04BFAFD89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0E0F3F-C850-4E32-8943-B28C8D4C078D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Test</a:t>
              </a:r>
              <a:endParaRPr lang="en-CH" sz="4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D75418-BAB6-4EC5-B999-F36B789631DF}"/>
              </a:ext>
            </a:extLst>
          </p:cNvPr>
          <p:cNvGrpSpPr/>
          <p:nvPr/>
        </p:nvGrpSpPr>
        <p:grpSpPr>
          <a:xfrm>
            <a:off x="8441726" y="865151"/>
            <a:ext cx="2123488" cy="2392288"/>
            <a:chOff x="6318238" y="2452400"/>
            <a:chExt cx="2123488" cy="2392288"/>
          </a:xfrm>
        </p:grpSpPr>
        <p:pic>
          <p:nvPicPr>
            <p:cNvPr id="19" name="Graphic 18" descr="Shield Tick with solid fill">
              <a:extLst>
                <a:ext uri="{FF2B5EF4-FFF2-40B4-BE49-F238E27FC236}">
                  <a16:creationId xmlns:a16="http://schemas.microsoft.com/office/drawing/2014/main" id="{469D1885-F645-4558-A39F-45317325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9981C-4A83-4DCE-B41C-4F4B3455F064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Security</a:t>
              </a:r>
              <a:endParaRPr lang="en-CH" sz="4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77C9A4-DFDD-405A-AC05-257930EBFFFD}"/>
              </a:ext>
            </a:extLst>
          </p:cNvPr>
          <p:cNvGrpSpPr/>
          <p:nvPr/>
        </p:nvGrpSpPr>
        <p:grpSpPr>
          <a:xfrm>
            <a:off x="5390575" y="3800680"/>
            <a:ext cx="2123488" cy="2392288"/>
            <a:chOff x="6318238" y="2452400"/>
            <a:chExt cx="2123488" cy="2392288"/>
          </a:xfrm>
        </p:grpSpPr>
        <p:pic>
          <p:nvPicPr>
            <p:cNvPr id="22" name="Graphic 21" descr="Bug under magnifying glass with solid fill">
              <a:extLst>
                <a:ext uri="{FF2B5EF4-FFF2-40B4-BE49-F238E27FC236}">
                  <a16:creationId xmlns:a16="http://schemas.microsoft.com/office/drawing/2014/main" id="{8F0D46B0-4F4F-442B-A909-8CBD7D8B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5D0EC6-4C94-4CF5-B3C0-C3D91DC6405F}"/>
                </a:ext>
              </a:extLst>
            </p:cNvPr>
            <p:cNvSpPr txBox="1"/>
            <p:nvPr/>
          </p:nvSpPr>
          <p:spPr>
            <a:xfrm>
              <a:off x="6318238" y="4136802"/>
              <a:ext cx="212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Debug</a:t>
              </a:r>
              <a:endParaRPr lang="en-CH" sz="40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5DA57A-FBF5-4A1B-B87B-DC7A70AF35E6}"/>
              </a:ext>
            </a:extLst>
          </p:cNvPr>
          <p:cNvGrpSpPr/>
          <p:nvPr/>
        </p:nvGrpSpPr>
        <p:grpSpPr>
          <a:xfrm>
            <a:off x="8315040" y="3800680"/>
            <a:ext cx="2376860" cy="2392288"/>
            <a:chOff x="6191552" y="2452400"/>
            <a:chExt cx="2376860" cy="2392288"/>
          </a:xfrm>
        </p:grpSpPr>
        <p:pic>
          <p:nvPicPr>
            <p:cNvPr id="33" name="Graphic 32" descr="Group with solid fill">
              <a:extLst>
                <a:ext uri="{FF2B5EF4-FFF2-40B4-BE49-F238E27FC236}">
                  <a16:creationId xmlns:a16="http://schemas.microsoft.com/office/drawing/2014/main" id="{DD8BD023-8557-4EDB-B990-15B12C53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537781" y="2452400"/>
              <a:ext cx="1684403" cy="16844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827ABE-4852-40EA-88FF-BBCE059AD914}"/>
                </a:ext>
              </a:extLst>
            </p:cNvPr>
            <p:cNvSpPr txBox="1"/>
            <p:nvPr/>
          </p:nvSpPr>
          <p:spPr>
            <a:xfrm>
              <a:off x="6191552" y="4136802"/>
              <a:ext cx="2376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Teamwork</a:t>
              </a:r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3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4993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5E29-5163-487B-B6E0-15A79EF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tools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A586D-1C7A-4E4B-856F-F73CD104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90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35DD1-E36B-40D6-BD28-5B8DF66D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7C5B2-DF5A-43C1-A0F4-4F9E606FC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https://mvnrepository.com/repos/central</a:t>
            </a:r>
            <a:endParaRPr lang="en-CH" dirty="0"/>
          </a:p>
        </p:txBody>
      </p:sp>
      <p:pic>
        <p:nvPicPr>
          <p:cNvPr id="5" name="Picture 4" descr="A screenshot of statistics for the Maven package repository, with around 9 million total packages and 2 million published in 2021 alone">
            <a:extLst>
              <a:ext uri="{FF2B5EF4-FFF2-40B4-BE49-F238E27FC236}">
                <a16:creationId xmlns:a16="http://schemas.microsoft.com/office/drawing/2014/main" id="{28987898-F9CC-4F0C-B732-EDFDC660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3" y="136525"/>
            <a:ext cx="8136253" cy="60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F2013-18CD-4FFF-80A6-1CA24B25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538C-9159-46F1-9620-598B330C3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https://www.technologyreview.com/2012/12/03/181350/many-cars-have-a-hundred-million-lines-of-code/</a:t>
            </a:r>
            <a:endParaRPr lang="en-CH" dirty="0"/>
          </a:p>
        </p:txBody>
      </p:sp>
      <p:pic>
        <p:nvPicPr>
          <p:cNvPr id="5" name="Picture 4" descr="An article from the MIT Technology Review titled &quot;Many Cars Have a Hundred Million Lines of Code&quot;">
            <a:extLst>
              <a:ext uri="{FF2B5EF4-FFF2-40B4-BE49-F238E27FC236}">
                <a16:creationId xmlns:a16="http://schemas.microsoft.com/office/drawing/2014/main" id="{1C00513B-4CFF-450A-B354-D4B84D2E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947391"/>
            <a:ext cx="1077427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6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0B889-C741-4C6D-975E-245FF823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FF88-C26B-42B7-A93C-70296E5CE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https://www.nuget.org/packages/Polly</a:t>
            </a:r>
            <a:endParaRPr lang="en-CH" dirty="0"/>
          </a:p>
        </p:txBody>
      </p:sp>
      <p:pic>
        <p:nvPicPr>
          <p:cNvPr id="5" name="Picture 4" descr="A screenshot of the Polly package in the NuGet repository">
            <a:extLst>
              <a:ext uri="{FF2B5EF4-FFF2-40B4-BE49-F238E27FC236}">
                <a16:creationId xmlns:a16="http://schemas.microsoft.com/office/drawing/2014/main" id="{8C0D3A58-FEC0-4EA8-B186-8E03EAD2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156"/>
            <a:ext cx="12192000" cy="32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0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8C68D-F9A5-4603-9C23-C90E247C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/>
          </a:p>
        </p:txBody>
      </p:sp>
      <p:pic>
        <p:nvPicPr>
          <p:cNvPr id="5" name="Picture 4" descr="A screenshot of the list of questions on StackOverflow.com">
            <a:extLst>
              <a:ext uri="{FF2B5EF4-FFF2-40B4-BE49-F238E27FC236}">
                <a16:creationId xmlns:a16="http://schemas.microsoft.com/office/drawing/2014/main" id="{6DDE24E0-5652-40C7-9FDF-BD3DED6EE6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82" y="0"/>
            <a:ext cx="12013035" cy="64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16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0D85-6DA2-4F29-8668-68054A4E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PHP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85EC-F63F-4FB4-A373-490F0AA1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Context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3600" dirty="0">
                <a:latin typeface="Consolas" panose="020B0609020204030204" pitchFamily="49" charset="0"/>
              </a:rPr>
              <a:t> $config;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 function </a:t>
            </a:r>
            <a:r>
              <a:rPr lang="en-US" sz="3600" dirty="0" err="1">
                <a:latin typeface="Consolas" panose="020B0609020204030204" pitchFamily="49" charset="0"/>
              </a:rPr>
              <a:t>getConfig</a:t>
            </a:r>
            <a:r>
              <a:rPr lang="en-US" sz="3600" dirty="0">
                <a:latin typeface="Consolas" panose="020B0609020204030204" pitchFamily="49" charset="0"/>
              </a:rPr>
              <a:t>($key)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nsolas" panose="020B0609020204030204" pitchFamily="49" charset="0"/>
              </a:rPr>
              <a:t>    $</a:t>
            </a:r>
            <a:r>
              <a:rPr lang="en-US" sz="3600" dirty="0" err="1">
                <a:latin typeface="Consolas" panose="020B0609020204030204" pitchFamily="49" charset="0"/>
              </a:rPr>
              <a:t>cnf</a:t>
            </a:r>
            <a:r>
              <a:rPr lang="en-US" sz="3600" dirty="0">
                <a:latin typeface="Consolas" panose="020B0609020204030204" pitchFamily="49" charset="0"/>
              </a:rPr>
              <a:t> = $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600" dirty="0">
                <a:latin typeface="Consolas" panose="020B0609020204030204" pitchFamily="49" charset="0"/>
              </a:rPr>
              <a:t>-&gt;config;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nsolas" panose="020B0609020204030204" pitchFamily="49" charset="0"/>
              </a:rPr>
              <a:t>  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600" dirty="0">
                <a:latin typeface="Consolas" panose="020B0609020204030204" pitchFamily="49" charset="0"/>
              </a:rPr>
              <a:t> $</a:t>
            </a:r>
            <a:r>
              <a:rPr lang="en-US" sz="3600" dirty="0" err="1">
                <a:latin typeface="Consolas" panose="020B0609020204030204" pitchFamily="49" charset="0"/>
              </a:rPr>
              <a:t>cnf</a:t>
            </a:r>
            <a:r>
              <a:rPr lang="en-US" sz="3600" dirty="0">
                <a:latin typeface="Consolas" panose="020B0609020204030204" pitchFamily="49" charset="0"/>
              </a:rPr>
              <a:t>::</a:t>
            </a:r>
            <a:r>
              <a:rPr lang="en-US" sz="3600" dirty="0" err="1">
                <a:latin typeface="Consolas" panose="020B0609020204030204" pitchFamily="49" charset="0"/>
              </a:rPr>
              <a:t>getConfig</a:t>
            </a:r>
            <a:r>
              <a:rPr lang="en-US" sz="3600" dirty="0">
                <a:latin typeface="Consolas" panose="020B0609020204030204" pitchFamily="49" charset="0"/>
              </a:rPr>
              <a:t>($key);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>
                <a:latin typeface="Consolas" panose="020B0609020204030204" pitchFamily="49" charset="0"/>
              </a:rPr>
              <a:t>  }</a:t>
            </a:r>
            <a:endParaRPr lang="en-US" sz="3600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6E397-82F5-44C7-BC76-33B4C2E5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A7846-D79F-41CA-9D4A-343BB4E356D5}"/>
              </a:ext>
            </a:extLst>
          </p:cNvPr>
          <p:cNvSpPr txBox="1"/>
          <p:nvPr/>
        </p:nvSpPr>
        <p:spPr>
          <a:xfrm>
            <a:off x="2897231" y="5169436"/>
            <a:ext cx="6397538" cy="132343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</a:rPr>
              <a:t>syntax error, unexpected T_PAAMAYIM_NEKUDOTAYIM</a:t>
            </a:r>
            <a:endParaRPr lang="en-CH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7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29FCE-517C-4D19-A052-7616758C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/>
          </a:p>
        </p:txBody>
      </p:sp>
      <p:pic>
        <p:nvPicPr>
          <p:cNvPr id="5" name="Picture 4" descr="A screenshot of searching for &quot;php t_paamayim_nekudotayim&quot; on Google">
            <a:extLst>
              <a:ext uri="{FF2B5EF4-FFF2-40B4-BE49-F238E27FC236}">
                <a16:creationId xmlns:a16="http://schemas.microsoft.com/office/drawing/2014/main" id="{6F74A4D2-07C7-496A-94B2-E42DB7FC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9" y="689783"/>
            <a:ext cx="9726701" cy="54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86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AA1D1-5D7E-48C5-82B0-B50836F4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6B17F-8EE7-43BE-A250-D0986DBA8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https://stackoverflow.com/questions/592322/php-expects-t-paamayim-nekudotayim</a:t>
            </a:r>
            <a:endParaRPr lang="en-CH" dirty="0"/>
          </a:p>
        </p:txBody>
      </p:sp>
      <p:pic>
        <p:nvPicPr>
          <p:cNvPr id="5" name="Picture 4" descr="A screenshot of a StackOverflow question titled &quot;PHP expects T_PAAMAYIM_NEKUDOTAYIM?&quot; with the answer stating it's the double colon operator">
            <a:extLst>
              <a:ext uri="{FF2B5EF4-FFF2-40B4-BE49-F238E27FC236}">
                <a16:creationId xmlns:a16="http://schemas.microsoft.com/office/drawing/2014/main" id="{14CAA6C7-8F48-4CD6-BB57-A8BBC26B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69" y="0"/>
            <a:ext cx="6990662" cy="63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0D4EB-B39A-4CAD-9A93-23A80FCC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16E0C-1A74-4A97-B118-0F8F79798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https://wiki.php.net/rfc/rename-double-colon-token</a:t>
            </a:r>
            <a:endParaRPr lang="en-CH" dirty="0"/>
          </a:p>
        </p:txBody>
      </p:sp>
      <p:pic>
        <p:nvPicPr>
          <p:cNvPr id="5" name="Picture 4" descr="A screenshot of the PHP RFC proposing to rename T_PAAMAYIM_NEKUDOTAYIM to T_DOUBLE_COLON, which was rejected.">
            <a:extLst>
              <a:ext uri="{FF2B5EF4-FFF2-40B4-BE49-F238E27FC236}">
                <a16:creationId xmlns:a16="http://schemas.microsoft.com/office/drawing/2014/main" id="{6E619925-C0BA-4F22-8035-8D01E95D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713"/>
            <a:ext cx="12192000" cy="38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5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E0E0-6C60-47D2-B1C1-920F1C9E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Windows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5586-A08B-4D15-88C9-8B091D52A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customer using our Win32 app is getting</a:t>
            </a:r>
            <a:br>
              <a:rPr lang="en-US" dirty="0"/>
            </a:br>
            <a:r>
              <a:rPr lang="en-US" dirty="0"/>
              <a:t> the error code 39…”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F570-0009-4DF5-9E2D-8A67A06D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4871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FE7DC-A00F-411C-859E-CB1A734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/>
          </a:p>
        </p:txBody>
      </p:sp>
      <p:pic>
        <p:nvPicPr>
          <p:cNvPr id="5" name="Picture 4" descr="A screenshot of searching Google for &quot;win32 error code 39&quot;">
            <a:extLst>
              <a:ext uri="{FF2B5EF4-FFF2-40B4-BE49-F238E27FC236}">
                <a16:creationId xmlns:a16="http://schemas.microsoft.com/office/drawing/2014/main" id="{CD5075B5-7ACD-42CB-815A-BB707BA5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071233"/>
            <a:ext cx="1151733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4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A30E9-63BF-4296-87DF-1833942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54758-E0FE-4269-9879-52658637C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https://docs.microsoft.com/en-us/openspecs/windows_protocols/ms-erref/18d8fbe8-a967-4f1c-ae50-99ca8e491d2d</a:t>
            </a:r>
            <a:endParaRPr lang="en-CH" dirty="0"/>
          </a:p>
        </p:txBody>
      </p:sp>
      <p:pic>
        <p:nvPicPr>
          <p:cNvPr id="7" name="Picture 6" descr="A screenshot of a list of Win32 error codes, including 0x27, along with a calculator converting 39 to 0x27">
            <a:extLst>
              <a:ext uri="{FF2B5EF4-FFF2-40B4-BE49-F238E27FC236}">
                <a16:creationId xmlns:a16="http://schemas.microsoft.com/office/drawing/2014/main" id="{ED43FFFC-88FC-4B60-AFB6-96B2355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28365"/>
            <a:ext cx="1057422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3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792F-75F0-41B7-80D7-7BABC879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method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508C1-690B-413F-87D5-FCCEB3EC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031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53C61E-A4A5-40B9-80A3-B6987D22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B53C9-96DD-49FD-9160-C6014FB3B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Samsung WF457ARGS user manual</a:t>
            </a:r>
            <a:endParaRPr lang="en-CH" dirty="0"/>
          </a:p>
        </p:txBody>
      </p:sp>
      <p:pic>
        <p:nvPicPr>
          <p:cNvPr id="5" name="Picture 4" descr="A part of the user manual for a washing machine, explaining how to update the software">
            <a:extLst>
              <a:ext uri="{FF2B5EF4-FFF2-40B4-BE49-F238E27FC236}">
                <a16:creationId xmlns:a16="http://schemas.microsoft.com/office/drawing/2014/main" id="{744844A9-EDA2-47E6-BEBE-BA75366A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8" y="927911"/>
            <a:ext cx="7954485" cy="4867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F3BDD-6F40-4925-9C39-C0E3B911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887" r="17354"/>
          <a:stretch/>
        </p:blipFill>
        <p:spPr>
          <a:xfrm>
            <a:off x="2269686" y="453005"/>
            <a:ext cx="7652629" cy="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9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63473-42F6-4112-AC19-BF1891D1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/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2B43E3E2-B08E-42E1-A5E8-4B088A771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9995" y="663826"/>
            <a:ext cx="3080158" cy="30801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49BAE5-DC29-44D3-BDD6-7A2C7EA732C1}"/>
              </a:ext>
            </a:extLst>
          </p:cNvPr>
          <p:cNvGrpSpPr/>
          <p:nvPr/>
        </p:nvGrpSpPr>
        <p:grpSpPr>
          <a:xfrm>
            <a:off x="3315049" y="4554115"/>
            <a:ext cx="4990051" cy="1802235"/>
            <a:chOff x="3415717" y="4407714"/>
            <a:chExt cx="4990051" cy="1802235"/>
          </a:xfrm>
        </p:grpSpPr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D2B49912-F630-40B3-B3CB-0B5AD1ED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9625" y="4407714"/>
              <a:ext cx="1802235" cy="1802235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C949BD1D-E1C4-409B-9D42-955D5D20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3533" y="4407714"/>
              <a:ext cx="1802235" cy="1802235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4DB07C1D-20FB-40D5-84FA-90B498FB8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5717" y="4407714"/>
              <a:ext cx="1802235" cy="180223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DAB767-83A9-411E-B903-CC9165EA813B}"/>
              </a:ext>
            </a:extLst>
          </p:cNvPr>
          <p:cNvSpPr txBox="1"/>
          <p:nvPr/>
        </p:nvSpPr>
        <p:spPr>
          <a:xfrm>
            <a:off x="7583297" y="3831671"/>
            <a:ext cx="1443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/>
              <a:t>Z</a:t>
            </a:r>
            <a:r>
              <a:rPr lang="en-US" sz="6000" dirty="0"/>
              <a:t>Z</a:t>
            </a:r>
            <a:r>
              <a:rPr lang="en-US" sz="7200" dirty="0"/>
              <a:t>Z</a:t>
            </a:r>
            <a:endParaRPr lang="en-CH" sz="7200" dirty="0"/>
          </a:p>
        </p:txBody>
      </p:sp>
    </p:spTree>
    <p:extLst>
      <p:ext uri="{BB962C8B-B14F-4D97-AF65-F5344CB8AC3E}">
        <p14:creationId xmlns:p14="http://schemas.microsoft.com/office/powerpoint/2010/main" val="26900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63473-42F6-4112-AC19-BF1891D1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/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2B43E3E2-B08E-42E1-A5E8-4B088A771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9995" y="663826"/>
            <a:ext cx="3080158" cy="30801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49BAE5-DC29-44D3-BDD6-7A2C7EA732C1}"/>
              </a:ext>
            </a:extLst>
          </p:cNvPr>
          <p:cNvGrpSpPr/>
          <p:nvPr/>
        </p:nvGrpSpPr>
        <p:grpSpPr>
          <a:xfrm>
            <a:off x="3315049" y="4554115"/>
            <a:ext cx="4990051" cy="1802235"/>
            <a:chOff x="3415717" y="4407714"/>
            <a:chExt cx="4990051" cy="1802235"/>
          </a:xfrm>
        </p:grpSpPr>
        <p:pic>
          <p:nvPicPr>
            <p:cNvPr id="5" name="Graphic 4" descr="Programmer male with solid fill">
              <a:extLst>
                <a:ext uri="{FF2B5EF4-FFF2-40B4-BE49-F238E27FC236}">
                  <a16:creationId xmlns:a16="http://schemas.microsoft.com/office/drawing/2014/main" id="{D2B49912-F630-40B3-B3CB-0B5AD1ED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009625" y="4407714"/>
              <a:ext cx="1802235" cy="1802235"/>
            </a:xfrm>
            <a:prstGeom prst="rect">
              <a:avLst/>
            </a:prstGeom>
          </p:spPr>
        </p:pic>
        <p:pic>
          <p:nvPicPr>
            <p:cNvPr id="8" name="Graphic 7" descr="Programmer female with solid fill">
              <a:extLst>
                <a:ext uri="{FF2B5EF4-FFF2-40B4-BE49-F238E27FC236}">
                  <a16:creationId xmlns:a16="http://schemas.microsoft.com/office/drawing/2014/main" id="{C949BD1D-E1C4-409B-9D42-955D5D20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603533" y="4407714"/>
              <a:ext cx="1802235" cy="1802235"/>
            </a:xfrm>
            <a:prstGeom prst="rect">
              <a:avLst/>
            </a:prstGeom>
          </p:spPr>
        </p:pic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4DB07C1D-20FB-40D5-84FA-90B498FB8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15717" y="4407714"/>
              <a:ext cx="1802235" cy="1802235"/>
            </a:xfrm>
            <a:prstGeom prst="rect">
              <a:avLst/>
            </a:prstGeom>
          </p:spPr>
        </p:pic>
      </p:grpSp>
      <p:pic>
        <p:nvPicPr>
          <p:cNvPr id="4" name="Graphic 3" descr="Repeat with solid fill">
            <a:extLst>
              <a:ext uri="{FF2B5EF4-FFF2-40B4-BE49-F238E27FC236}">
                <a16:creationId xmlns:a16="http://schemas.microsoft.com/office/drawing/2014/main" id="{37F321E2-F938-4D3F-ACC0-D91EE268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089495" y="3112957"/>
            <a:ext cx="1441158" cy="14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79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29E7D-AC5B-43AE-83C4-13A27408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D3BBF-FE09-4AFB-A01D-C61C02B9B339}"/>
              </a:ext>
            </a:extLst>
          </p:cNvPr>
          <p:cNvGrpSpPr/>
          <p:nvPr/>
        </p:nvGrpSpPr>
        <p:grpSpPr>
          <a:xfrm>
            <a:off x="823520" y="1825006"/>
            <a:ext cx="2595826" cy="3207987"/>
            <a:chOff x="3315050" y="3148363"/>
            <a:chExt cx="2595826" cy="3207987"/>
          </a:xfrm>
        </p:grpSpPr>
        <p:pic>
          <p:nvPicPr>
            <p:cNvPr id="4" name="Graphic 3" descr="Teacher with solid fill">
              <a:extLst>
                <a:ext uri="{FF2B5EF4-FFF2-40B4-BE49-F238E27FC236}">
                  <a16:creationId xmlns:a16="http://schemas.microsoft.com/office/drawing/2014/main" id="{A4994143-49E2-4A39-A474-D7952398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1814" y="3148363"/>
              <a:ext cx="1602299" cy="16022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F9A771-47EE-49D8-B8B2-0553FCCD8382}"/>
                </a:ext>
              </a:extLst>
            </p:cNvPr>
            <p:cNvGrpSpPr/>
            <p:nvPr/>
          </p:nvGrpSpPr>
          <p:grpSpPr>
            <a:xfrm>
              <a:off x="3315050" y="5418827"/>
              <a:ext cx="2595826" cy="937523"/>
              <a:chOff x="3415717" y="4407714"/>
              <a:chExt cx="4990051" cy="1802235"/>
            </a:xfrm>
          </p:grpSpPr>
          <p:pic>
            <p:nvPicPr>
              <p:cNvPr id="6" name="Graphic 5" descr="Programmer male with solid fill">
                <a:extLst>
                  <a:ext uri="{FF2B5EF4-FFF2-40B4-BE49-F238E27FC236}">
                    <a16:creationId xmlns:a16="http://schemas.microsoft.com/office/drawing/2014/main" id="{B13ECE91-E31E-4A30-95C3-DF70FD3D5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009625" y="4407714"/>
                <a:ext cx="1802235" cy="1802235"/>
              </a:xfrm>
              <a:prstGeom prst="rect">
                <a:avLst/>
              </a:prstGeom>
            </p:spPr>
          </p:pic>
          <p:pic>
            <p:nvPicPr>
              <p:cNvPr id="7" name="Graphic 6" descr="Programmer female with solid fill">
                <a:extLst>
                  <a:ext uri="{FF2B5EF4-FFF2-40B4-BE49-F238E27FC236}">
                    <a16:creationId xmlns:a16="http://schemas.microsoft.com/office/drawing/2014/main" id="{EB5A7FF7-7771-4320-AC29-B151B740F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603533" y="4407714"/>
                <a:ext cx="1802235" cy="1802235"/>
              </a:xfrm>
              <a:prstGeom prst="rect">
                <a:avLst/>
              </a:prstGeom>
            </p:spPr>
          </p:pic>
          <p:pic>
            <p:nvPicPr>
              <p:cNvPr id="8" name="Graphic 7" descr="Programmer female with solid fill">
                <a:extLst>
                  <a:ext uri="{FF2B5EF4-FFF2-40B4-BE49-F238E27FC236}">
                    <a16:creationId xmlns:a16="http://schemas.microsoft.com/office/drawing/2014/main" id="{E28170BD-B31E-4A6D-89D5-56C63C968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415717" y="4407714"/>
                <a:ext cx="1802235" cy="1802235"/>
              </a:xfrm>
              <a:prstGeom prst="rect">
                <a:avLst/>
              </a:prstGeom>
            </p:spPr>
          </p:pic>
        </p:grpSp>
        <p:pic>
          <p:nvPicPr>
            <p:cNvPr id="9" name="Graphic 8" descr="Repeat with solid fill">
              <a:extLst>
                <a:ext uri="{FF2B5EF4-FFF2-40B4-BE49-F238E27FC236}">
                  <a16:creationId xmlns:a16="http://schemas.microsoft.com/office/drawing/2014/main" id="{0D98B03D-686E-4306-B9CE-7FDAC0D2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238118" y="4584064"/>
              <a:ext cx="749691" cy="7496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5FCF1E-B074-4CBD-86C9-431F53A495CA}"/>
              </a:ext>
            </a:extLst>
          </p:cNvPr>
          <p:cNvGrpSpPr/>
          <p:nvPr/>
        </p:nvGrpSpPr>
        <p:grpSpPr>
          <a:xfrm>
            <a:off x="4850234" y="2471039"/>
            <a:ext cx="2491531" cy="2561954"/>
            <a:chOff x="4850234" y="2471039"/>
            <a:chExt cx="2491531" cy="2561954"/>
          </a:xfrm>
        </p:grpSpPr>
        <p:pic>
          <p:nvPicPr>
            <p:cNvPr id="12" name="Graphic 11" descr="Checklist with solid fill">
              <a:extLst>
                <a:ext uri="{FF2B5EF4-FFF2-40B4-BE49-F238E27FC236}">
                  <a16:creationId xmlns:a16="http://schemas.microsoft.com/office/drawing/2014/main" id="{A39C5A4B-0D6C-42E5-981F-D49B6148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39734" y="2471039"/>
              <a:ext cx="1912532" cy="19125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EE8C3-7E53-4545-8EF5-CA31BD5420A4}"/>
                </a:ext>
              </a:extLst>
            </p:cNvPr>
            <p:cNvSpPr txBox="1"/>
            <p:nvPr/>
          </p:nvSpPr>
          <p:spPr>
            <a:xfrm>
              <a:off x="4850234" y="4325107"/>
              <a:ext cx="2491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Exercises</a:t>
              </a:r>
              <a:endParaRPr lang="en-CH" sz="4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1308B-7481-488D-9C5C-0DD33C8FABEF}"/>
              </a:ext>
            </a:extLst>
          </p:cNvPr>
          <p:cNvGrpSpPr/>
          <p:nvPr/>
        </p:nvGrpSpPr>
        <p:grpSpPr>
          <a:xfrm>
            <a:off x="8669684" y="2471039"/>
            <a:ext cx="2491531" cy="2591441"/>
            <a:chOff x="8669684" y="2471039"/>
            <a:chExt cx="2491531" cy="2591441"/>
          </a:xfrm>
        </p:grpSpPr>
        <p:pic>
          <p:nvPicPr>
            <p:cNvPr id="13" name="Graphic 12" descr="Checklist with solid fill">
              <a:extLst>
                <a:ext uri="{FF2B5EF4-FFF2-40B4-BE49-F238E27FC236}">
                  <a16:creationId xmlns:a16="http://schemas.microsoft.com/office/drawing/2014/main" id="{F1414921-BD52-4F1B-B239-102540AF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59184" y="2471039"/>
              <a:ext cx="1912532" cy="19125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861AA1-4724-430B-A035-DC0267E6658E}"/>
                </a:ext>
              </a:extLst>
            </p:cNvPr>
            <p:cNvSpPr txBox="1"/>
            <p:nvPr/>
          </p:nvSpPr>
          <p:spPr>
            <a:xfrm>
              <a:off x="8669684" y="4354594"/>
              <a:ext cx="2491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Exam</a:t>
              </a:r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20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D71EA-C707-4653-8FC4-453721B4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61317-D919-42F3-9E53-6B8448A01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https://twitter.com/hardpass4/status/1463886150171566084</a:t>
            </a:r>
            <a:endParaRPr lang="en-CH" dirty="0"/>
          </a:p>
        </p:txBody>
      </p:sp>
      <p:pic>
        <p:nvPicPr>
          <p:cNvPr id="5" name="Picture 4" descr="A screenshot of a tweet: &quot;Hey @TraegerGrills - who the HELL sends a software update on thanksgiving?!?&quot; with a picture of a grill whose screen says &quot;Software update in progress&quot;">
            <a:extLst>
              <a:ext uri="{FF2B5EF4-FFF2-40B4-BE49-F238E27FC236}">
                <a16:creationId xmlns:a16="http://schemas.microsoft.com/office/drawing/2014/main" id="{347588EA-7D57-44F4-A938-4C838162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54" y="218113"/>
            <a:ext cx="5503091" cy="60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7C4-EB86-415D-8536-86681445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2002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7C722-9F3E-482C-8333-E951EEA3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8F625-E9EF-4600-A6CF-653D415CD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Wikipedia, “List of public corporations by market capitalization”</a:t>
            </a:r>
            <a:endParaRPr lang="en-C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E98475-5ED6-42E1-869C-9F9EEA8D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23937"/>
              </p:ext>
            </p:extLst>
          </p:nvPr>
        </p:nvGraphicFramePr>
        <p:xfrm>
          <a:off x="2341476" y="1545262"/>
          <a:ext cx="7509048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55943">
                  <a:extLst>
                    <a:ext uri="{9D8B030D-6E8A-4147-A177-3AD203B41FA5}">
                      <a16:colId xmlns:a16="http://schemas.microsoft.com/office/drawing/2014/main" val="695130941"/>
                    </a:ext>
                  </a:extLst>
                </a:gridCol>
                <a:gridCol w="2792165">
                  <a:extLst>
                    <a:ext uri="{9D8B030D-6E8A-4147-A177-3AD203B41FA5}">
                      <a16:colId xmlns:a16="http://schemas.microsoft.com/office/drawing/2014/main" val="1723947760"/>
                    </a:ext>
                  </a:extLst>
                </a:gridCol>
                <a:gridCol w="2818701">
                  <a:extLst>
                    <a:ext uri="{9D8B030D-6E8A-4147-A177-3AD203B41FA5}">
                      <a16:colId xmlns:a16="http://schemas.microsoft.com/office/drawing/2014/main" val="1110828298"/>
                    </a:ext>
                  </a:extLst>
                </a:gridCol>
                <a:gridCol w="1342239">
                  <a:extLst>
                    <a:ext uri="{9D8B030D-6E8A-4147-A177-3AD203B41FA5}">
                      <a16:colId xmlns:a16="http://schemas.microsoft.com/office/drawing/2014/main" val="304274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General Electric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Conglomerate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372</a:t>
                      </a:r>
                      <a:r>
                        <a:rPr lang="en-US" sz="2400" dirty="0"/>
                        <a:t>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494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Microsoft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noProof="0" dirty="0"/>
                        <a:t>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32</a:t>
                      </a:r>
                      <a:r>
                        <a:rPr lang="en-US" sz="2400" dirty="0"/>
                        <a:t>7B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97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ExxonMobil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Oil, gas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$300B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277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Walmart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Retail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273</a:t>
                      </a:r>
                      <a:r>
                        <a:rPr lang="en-US" sz="2400" dirty="0"/>
                        <a:t>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609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Citigroup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Banking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255</a:t>
                      </a:r>
                      <a:r>
                        <a:rPr lang="en-US" sz="2400" dirty="0"/>
                        <a:t>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96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Pfizer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Health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249</a:t>
                      </a:r>
                      <a:r>
                        <a:rPr lang="en-US" sz="2400" dirty="0"/>
                        <a:t>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1176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Intel Corporation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noProof="0" dirty="0"/>
                        <a:t>Hardware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20</a:t>
                      </a:r>
                      <a:r>
                        <a:rPr lang="en-US" sz="2400" dirty="0"/>
                        <a:t>4B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9241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BP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Oil, gas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20</a:t>
                      </a:r>
                      <a:r>
                        <a:rPr lang="en-US" sz="2400" dirty="0"/>
                        <a:t>1B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412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Johnson &amp; Johnson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Health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19</a:t>
                      </a:r>
                      <a:r>
                        <a:rPr lang="en-US" sz="2400" dirty="0"/>
                        <a:t>8B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1664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Royal Dutch Shell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Oil, gas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</a:t>
                      </a:r>
                      <a:r>
                        <a:rPr lang="en-CH" sz="2400" dirty="0"/>
                        <a:t>1</a:t>
                      </a:r>
                      <a:r>
                        <a:rPr lang="en-US" sz="2400" dirty="0"/>
                        <a:t>90B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63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07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7C4-EB86-415D-8536-86681445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</a:t>
            </a:r>
            <a:r>
              <a:rPr lang="en-US" dirty="0">
                <a:highlight>
                  <a:srgbClr val="FFFF00"/>
                </a:highlight>
              </a:rPr>
              <a:t>22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7C722-9F3E-482C-8333-E951EEA3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8F625-E9EF-4600-A6CF-653D415CD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Wikipedia, “List of public corporations by market capitalization”</a:t>
            </a:r>
            <a:endParaRPr lang="en-C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E98475-5ED6-42E1-869C-9F9EEA8D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83181"/>
              </p:ext>
            </p:extLst>
          </p:nvPr>
        </p:nvGraphicFramePr>
        <p:xfrm>
          <a:off x="2341476" y="1545262"/>
          <a:ext cx="7509048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55943">
                  <a:extLst>
                    <a:ext uri="{9D8B030D-6E8A-4147-A177-3AD203B41FA5}">
                      <a16:colId xmlns:a16="http://schemas.microsoft.com/office/drawing/2014/main" val="695130941"/>
                    </a:ext>
                  </a:extLst>
                </a:gridCol>
                <a:gridCol w="2792165">
                  <a:extLst>
                    <a:ext uri="{9D8B030D-6E8A-4147-A177-3AD203B41FA5}">
                      <a16:colId xmlns:a16="http://schemas.microsoft.com/office/drawing/2014/main" val="1723947760"/>
                    </a:ext>
                  </a:extLst>
                </a:gridCol>
                <a:gridCol w="2818701">
                  <a:extLst>
                    <a:ext uri="{9D8B030D-6E8A-4147-A177-3AD203B41FA5}">
                      <a16:colId xmlns:a16="http://schemas.microsoft.com/office/drawing/2014/main" val="1110828298"/>
                    </a:ext>
                  </a:extLst>
                </a:gridCol>
                <a:gridCol w="1342239">
                  <a:extLst>
                    <a:ext uri="{9D8B030D-6E8A-4147-A177-3AD203B41FA5}">
                      <a16:colId xmlns:a16="http://schemas.microsoft.com/office/drawing/2014/main" val="304274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Apple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Software, hardware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$2,850B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494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Microsoft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none" noProof="0" dirty="0"/>
                        <a:t>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$2,311B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9097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Alphabet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$1,846B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277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Amazon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Retail, 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$1,659B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2609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Tesla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Cars, 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$1,114B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96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Berkshire Hathaway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noProof="0" dirty="0"/>
                        <a:t>Conglomerate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$779B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1176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Nvidia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none" noProof="0" dirty="0"/>
                        <a:t>Hardware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$685B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9241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Meta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$605B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412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TSMC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Hardware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1664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2400" b="1" noProof="0" dirty="0"/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UnitedHealth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sng" noProof="0" dirty="0"/>
                        <a:t>Health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$480B</a:t>
                      </a:r>
                      <a:endParaRPr lang="en-CH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63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84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FF080-3B6D-46FE-B1D0-949F0AA3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9BA4-E965-4331-B495-869D72669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https://actu.epfl.ch/news/blue-brain-builds-neurons-with-mathematics/</a:t>
            </a:r>
            <a:endParaRPr lang="en-CH" dirty="0"/>
          </a:p>
        </p:txBody>
      </p:sp>
      <p:pic>
        <p:nvPicPr>
          <p:cNvPr id="5" name="Picture 4" descr="An article from university news titled &quot;Blue Brain Builds Neurons with Mathematics&quot;">
            <a:extLst>
              <a:ext uri="{FF2B5EF4-FFF2-40B4-BE49-F238E27FC236}">
                <a16:creationId xmlns:a16="http://schemas.microsoft.com/office/drawing/2014/main" id="{1B88DD38-3C7F-40A4-9646-68D14883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418"/>
            <a:ext cx="12192000" cy="50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C43ED8C-CC68-47AF-A552-56DA838A7327}" vid="{03D393C9-5684-4A3D-A68E-38BC94C97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3649</TotalTime>
  <Words>698</Words>
  <Application>Microsoft Office PowerPoint</Application>
  <PresentationFormat>Widescreen</PresentationFormat>
  <Paragraphs>242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Why software?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2002</vt:lpstr>
      <vt:lpstr>2022</vt:lpstr>
      <vt:lpstr>PowerPoint Presentation</vt:lpstr>
      <vt:lpstr>PowerPoint Presentation</vt:lpstr>
      <vt:lpstr>PowerPoint Presentation</vt:lpstr>
      <vt:lpstr>Why software engineering?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</vt:lpstr>
      <vt:lpstr>PowerPoint Presentation</vt:lpstr>
      <vt:lpstr>Lines of code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of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tools</vt:lpstr>
      <vt:lpstr>PowerPoint Presentation</vt:lpstr>
      <vt:lpstr>PowerPoint Presentation</vt:lpstr>
      <vt:lpstr>PowerPoint Presentation</vt:lpstr>
      <vt:lpstr>Exercise: PHP</vt:lpstr>
      <vt:lpstr>PowerPoint Presentation</vt:lpstr>
      <vt:lpstr>PowerPoint Presentation</vt:lpstr>
      <vt:lpstr>PowerPoint Presentation</vt:lpstr>
      <vt:lpstr>Exercise: Windows</vt:lpstr>
      <vt:lpstr>PowerPoint Presentation</vt:lpstr>
      <vt:lpstr>PowerPoint Presentation</vt:lpstr>
      <vt:lpstr>Course method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software?</dc:title>
  <dc:creator>Solal Pirelli</dc:creator>
  <cp:lastModifiedBy>Solal Pirelli</cp:lastModifiedBy>
  <cp:revision>2</cp:revision>
  <dcterms:created xsi:type="dcterms:W3CDTF">2022-07-22T11:25:56Z</dcterms:created>
  <dcterms:modified xsi:type="dcterms:W3CDTF">2022-09-16T16:15:37Z</dcterms:modified>
</cp:coreProperties>
</file>